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39"/>
  </p:notesMasterIdLst>
  <p:sldIdLst>
    <p:sldId id="268" r:id="rId2"/>
    <p:sldId id="281" r:id="rId3"/>
    <p:sldId id="257" r:id="rId4"/>
    <p:sldId id="258" r:id="rId5"/>
    <p:sldId id="297" r:id="rId6"/>
    <p:sldId id="259" r:id="rId7"/>
    <p:sldId id="260" r:id="rId8"/>
    <p:sldId id="261" r:id="rId9"/>
    <p:sldId id="262" r:id="rId10"/>
    <p:sldId id="265" r:id="rId11"/>
    <p:sldId id="263" r:id="rId12"/>
    <p:sldId id="266" r:id="rId13"/>
    <p:sldId id="282" r:id="rId14"/>
    <p:sldId id="285" r:id="rId15"/>
    <p:sldId id="286" r:id="rId16"/>
    <p:sldId id="287" r:id="rId17"/>
    <p:sldId id="283" r:id="rId18"/>
    <p:sldId id="288" r:id="rId19"/>
    <p:sldId id="289" r:id="rId20"/>
    <p:sldId id="290" r:id="rId21"/>
    <p:sldId id="291" r:id="rId22"/>
    <p:sldId id="293" r:id="rId23"/>
    <p:sldId id="294" r:id="rId24"/>
    <p:sldId id="295" r:id="rId25"/>
    <p:sldId id="296" r:id="rId26"/>
    <p:sldId id="267" r:id="rId27"/>
    <p:sldId id="275" r:id="rId28"/>
    <p:sldId id="269" r:id="rId29"/>
    <p:sldId id="276" r:id="rId30"/>
    <p:sldId id="271" r:id="rId31"/>
    <p:sldId id="277" r:id="rId32"/>
    <p:sldId id="278" r:id="rId33"/>
    <p:sldId id="272" r:id="rId34"/>
    <p:sldId id="273" r:id="rId35"/>
    <p:sldId id="279" r:id="rId36"/>
    <p:sldId id="280" r:id="rId37"/>
    <p:sldId id="274"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54" d="100"/>
          <a:sy n="154" d="100"/>
        </p:scale>
        <p:origin x="-96" y="-5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D0246F-9C64-9E49-9CA2-58C1D88D3B76}" type="datetimeFigureOut">
              <a:rPr lang="en-US" smtClean="0"/>
              <a:t>2013-05-30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C8296-4652-1848-96A5-7F1F012921B9}" type="slidenum">
              <a:rPr lang="en-US" smtClean="0"/>
              <a:t>‹#›</a:t>
            </a:fld>
            <a:endParaRPr lang="en-US"/>
          </a:p>
        </p:txBody>
      </p:sp>
    </p:spTree>
    <p:extLst>
      <p:ext uri="{BB962C8B-B14F-4D97-AF65-F5344CB8AC3E}">
        <p14:creationId xmlns:p14="http://schemas.microsoft.com/office/powerpoint/2010/main" val="34538974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CA"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933C570-CD62-C54E-AF6A-ACE62C835C2F}" type="datetimeFigureOut">
              <a:rPr lang="en-US" smtClean="0"/>
              <a:t>2013-05-30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499FCD2-C5CC-734D-A844-05283C499B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2933C570-CD62-C54E-AF6A-ACE62C835C2F}" type="datetimeFigureOut">
              <a:rPr lang="en-US" smtClean="0"/>
              <a:t>2013-05-30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9FCD2-C5CC-734D-A844-05283C499B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933C570-CD62-C54E-AF6A-ACE62C835C2F}" type="datetimeFigureOut">
              <a:rPr lang="en-US" smtClean="0"/>
              <a:t>2013-05-30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499FCD2-C5CC-734D-A844-05283C499B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CA" smtClean="0"/>
              <a:t>Click to edit Master title style</a:t>
            </a:r>
            <a:endParaRPr kumimoji="0" lang="en-US"/>
          </a:p>
        </p:txBody>
      </p:sp>
      <p:sp>
        <p:nvSpPr>
          <p:cNvPr id="4" name="Date Placeholder 3"/>
          <p:cNvSpPr>
            <a:spLocks noGrp="1"/>
          </p:cNvSpPr>
          <p:nvPr>
            <p:ph type="dt" sz="half" idx="10"/>
          </p:nvPr>
        </p:nvSpPr>
        <p:spPr/>
        <p:txBody>
          <a:bodyPr/>
          <a:lstStyle/>
          <a:p>
            <a:fld id="{2933C570-CD62-C54E-AF6A-ACE62C835C2F}" type="datetimeFigureOut">
              <a:rPr lang="en-US" smtClean="0"/>
              <a:t>2013-05-30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499FCD2-C5CC-734D-A844-05283C499B29}"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CA" smtClean="0"/>
              <a:t>Click to edit Master title style</a:t>
            </a:r>
            <a:endParaRPr kumimoji="0" lang="en-US"/>
          </a:p>
        </p:txBody>
      </p:sp>
      <p:sp>
        <p:nvSpPr>
          <p:cNvPr id="12" name="Date Placeholder 11"/>
          <p:cNvSpPr>
            <a:spLocks noGrp="1"/>
          </p:cNvSpPr>
          <p:nvPr>
            <p:ph type="dt" sz="half" idx="10"/>
          </p:nvPr>
        </p:nvSpPr>
        <p:spPr/>
        <p:txBody>
          <a:bodyPr/>
          <a:lstStyle/>
          <a:p>
            <a:fld id="{2933C570-CD62-C54E-AF6A-ACE62C835C2F}" type="datetimeFigureOut">
              <a:rPr lang="en-US" smtClean="0"/>
              <a:t>2013-05-30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499FCD2-C5CC-734D-A844-05283C499B2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8" name="Date Placeholder 7"/>
          <p:cNvSpPr>
            <a:spLocks noGrp="1"/>
          </p:cNvSpPr>
          <p:nvPr>
            <p:ph type="dt" sz="half" idx="15"/>
          </p:nvPr>
        </p:nvSpPr>
        <p:spPr/>
        <p:txBody>
          <a:bodyPr rtlCol="0"/>
          <a:lstStyle/>
          <a:p>
            <a:fld id="{2933C570-CD62-C54E-AF6A-ACE62C835C2F}" type="datetimeFigureOut">
              <a:rPr lang="en-US" smtClean="0"/>
              <a:t>2013-05-30</a:t>
            </a:fld>
            <a:endParaRPr lang="en-US"/>
          </a:p>
        </p:txBody>
      </p:sp>
      <p:sp>
        <p:nvSpPr>
          <p:cNvPr id="10" name="Slide Number Placeholder 9"/>
          <p:cNvSpPr>
            <a:spLocks noGrp="1"/>
          </p:cNvSpPr>
          <p:nvPr>
            <p:ph type="sldNum" sz="quarter" idx="16"/>
          </p:nvPr>
        </p:nvSpPr>
        <p:spPr/>
        <p:txBody>
          <a:bodyPr rtlCol="0"/>
          <a:lstStyle/>
          <a:p>
            <a:fld id="{C499FCD2-C5CC-734D-A844-05283C499B29}"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CA"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0" name="Date Placeholder 9"/>
          <p:cNvSpPr>
            <a:spLocks noGrp="1"/>
          </p:cNvSpPr>
          <p:nvPr>
            <p:ph type="dt" sz="half" idx="15"/>
          </p:nvPr>
        </p:nvSpPr>
        <p:spPr/>
        <p:txBody>
          <a:bodyPr rtlCol="0"/>
          <a:lstStyle/>
          <a:p>
            <a:fld id="{2933C570-CD62-C54E-AF6A-ACE62C835C2F}" type="datetimeFigureOut">
              <a:rPr lang="en-US" smtClean="0"/>
              <a:t>2013-05-30</a:t>
            </a:fld>
            <a:endParaRPr lang="en-US"/>
          </a:p>
        </p:txBody>
      </p:sp>
      <p:sp>
        <p:nvSpPr>
          <p:cNvPr id="12" name="Slide Number Placeholder 11"/>
          <p:cNvSpPr>
            <a:spLocks noGrp="1"/>
          </p:cNvSpPr>
          <p:nvPr>
            <p:ph type="sldNum" sz="quarter" idx="16"/>
          </p:nvPr>
        </p:nvSpPr>
        <p:spPr/>
        <p:txBody>
          <a:bodyPr rtlCol="0"/>
          <a:lstStyle/>
          <a:p>
            <a:fld id="{C499FCD2-C5CC-734D-A844-05283C499B29}"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CA"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CA"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p>
            <a:fld id="{2933C570-CD62-C54E-AF6A-ACE62C835C2F}" type="datetimeFigureOut">
              <a:rPr lang="en-US" smtClean="0"/>
              <a:t>2013-05-30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499FCD2-C5CC-734D-A844-05283C499B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3C570-CD62-C54E-AF6A-ACE62C835C2F}" type="datetimeFigureOut">
              <a:rPr lang="en-US" smtClean="0"/>
              <a:t>2013-05-30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499FCD2-C5CC-734D-A844-05283C499B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CA" smtClean="0"/>
              <a:t>Click to edit Master title style</a:t>
            </a:r>
            <a:endParaRPr kumimoji="0" lang="en-US"/>
          </a:p>
        </p:txBody>
      </p:sp>
      <p:sp>
        <p:nvSpPr>
          <p:cNvPr id="5" name="Date Placeholder 4"/>
          <p:cNvSpPr>
            <a:spLocks noGrp="1"/>
          </p:cNvSpPr>
          <p:nvPr>
            <p:ph type="dt" sz="half" idx="10"/>
          </p:nvPr>
        </p:nvSpPr>
        <p:spPr/>
        <p:txBody>
          <a:bodyPr/>
          <a:lstStyle/>
          <a:p>
            <a:fld id="{2933C570-CD62-C54E-AF6A-ACE62C835C2F}" type="datetimeFigureOut">
              <a:rPr lang="en-US" smtClean="0"/>
              <a:t>2013-05-30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499FCD2-C5CC-734D-A844-05283C499B29}"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CA"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CA"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CA"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933C570-CD62-C54E-AF6A-ACE62C835C2F}" type="datetimeFigureOut">
              <a:rPr lang="en-US" smtClean="0"/>
              <a:t>2013-05-30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499FCD2-C5CC-734D-A844-05283C499B29}"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CA"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CA"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933C570-CD62-C54E-AF6A-ACE62C835C2F}" type="datetimeFigureOut">
              <a:rPr lang="en-US" smtClean="0"/>
              <a:t>2013-05-30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499FCD2-C5CC-734D-A844-05283C499B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b="1" dirty="0" smtClean="0">
                <a:latin typeface="Times"/>
                <a:cs typeface="Times"/>
              </a:rPr>
              <a:t>Is there a crack in my crystal ball?</a:t>
            </a:r>
            <a:endParaRPr lang="en-US" b="1" dirty="0">
              <a:latin typeface="Times"/>
              <a:cs typeface="Times"/>
            </a:endParaRPr>
          </a:p>
        </p:txBody>
      </p:sp>
      <p:sp>
        <p:nvSpPr>
          <p:cNvPr id="5" name="Subtitle 4"/>
          <p:cNvSpPr>
            <a:spLocks noGrp="1"/>
          </p:cNvSpPr>
          <p:nvPr>
            <p:ph type="subTitle" idx="1"/>
          </p:nvPr>
        </p:nvSpPr>
        <p:spPr/>
        <p:txBody>
          <a:bodyPr>
            <a:normAutofit fontScale="92500"/>
          </a:bodyPr>
          <a:lstStyle/>
          <a:p>
            <a:r>
              <a:rPr lang="en-US" dirty="0" smtClean="0"/>
              <a:t>Critically appraising clinical prediction rules (CPRs)</a:t>
            </a:r>
            <a:endParaRPr lang="en-US" dirty="0"/>
          </a:p>
        </p:txBody>
      </p:sp>
    </p:spTree>
    <p:extLst>
      <p:ext uri="{BB962C8B-B14F-4D97-AF65-F5344CB8AC3E}">
        <p14:creationId xmlns:p14="http://schemas.microsoft.com/office/powerpoint/2010/main" val="2117975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2"/>
            </a:pPr>
            <a:r>
              <a:rPr lang="en-US" dirty="0" smtClean="0"/>
              <a:t>Predictor variables</a:t>
            </a:r>
            <a:endParaRPr lang="en-US" dirty="0"/>
          </a:p>
        </p:txBody>
      </p:sp>
      <p:sp>
        <p:nvSpPr>
          <p:cNvPr id="3" name="Content Placeholder 2"/>
          <p:cNvSpPr>
            <a:spLocks noGrp="1"/>
          </p:cNvSpPr>
          <p:nvPr>
            <p:ph sz="quarter" idx="1"/>
          </p:nvPr>
        </p:nvSpPr>
        <p:spPr>
          <a:xfrm>
            <a:off x="612648" y="1600199"/>
            <a:ext cx="8153400" cy="5112455"/>
          </a:xfrm>
        </p:spPr>
        <p:txBody>
          <a:bodyPr/>
          <a:lstStyle/>
          <a:p>
            <a:r>
              <a:rPr lang="en-US" dirty="0" smtClean="0"/>
              <a:t>All variables considered for multivariable analysis described (even if not in final model)</a:t>
            </a:r>
          </a:p>
          <a:p>
            <a:r>
              <a:rPr lang="en-US" dirty="0" smtClean="0"/>
              <a:t>Reproducible in your practice</a:t>
            </a:r>
          </a:p>
          <a:p>
            <a:r>
              <a:rPr lang="en-US" dirty="0" smtClean="0"/>
              <a:t>Acceptable inter- and intra-observer variability</a:t>
            </a:r>
          </a:p>
          <a:p>
            <a:r>
              <a:rPr lang="en-US" dirty="0" smtClean="0"/>
              <a:t>Available at point of decision</a:t>
            </a:r>
          </a:p>
          <a:p>
            <a:r>
              <a:rPr lang="en-US" dirty="0" smtClean="0"/>
              <a:t>Blind assessment</a:t>
            </a:r>
          </a:p>
          <a:p>
            <a:endParaRPr lang="en-US" dirty="0" smtClean="0"/>
          </a:p>
          <a:p>
            <a:pPr>
              <a:buClr>
                <a:srgbClr val="FF0000"/>
              </a:buClr>
              <a:buFont typeface="Wingdings" charset="2"/>
              <a:buChar char="²"/>
            </a:pPr>
            <a:r>
              <a:rPr lang="en-US" u="sng" dirty="0" smtClean="0"/>
              <a:t>Validation studies:</a:t>
            </a:r>
            <a:r>
              <a:rPr lang="en-US" dirty="0" smtClean="0"/>
              <a:t> Definition &amp; ascertainment method comparable to derivation study</a:t>
            </a:r>
            <a:endParaRPr lang="en-US" dirty="0"/>
          </a:p>
        </p:txBody>
      </p:sp>
    </p:spTree>
    <p:extLst>
      <p:ext uri="{BB962C8B-B14F-4D97-AF65-F5344CB8AC3E}">
        <p14:creationId xmlns:p14="http://schemas.microsoft.com/office/powerpoint/2010/main" val="3654575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3"/>
            </a:pPr>
            <a:r>
              <a:rPr lang="en-US" dirty="0" smtClean="0"/>
              <a:t>Outcome</a:t>
            </a:r>
            <a:endParaRPr lang="en-US" dirty="0"/>
          </a:p>
        </p:txBody>
      </p:sp>
      <p:sp>
        <p:nvSpPr>
          <p:cNvPr id="3" name="Content Placeholder 2"/>
          <p:cNvSpPr>
            <a:spLocks noGrp="1"/>
          </p:cNvSpPr>
          <p:nvPr>
            <p:ph sz="quarter" idx="1"/>
          </p:nvPr>
        </p:nvSpPr>
        <p:spPr/>
        <p:txBody>
          <a:bodyPr>
            <a:normAutofit/>
          </a:bodyPr>
          <a:lstStyle/>
          <a:p>
            <a:r>
              <a:rPr lang="en-US" dirty="0" smtClean="0"/>
              <a:t>Clinical importance</a:t>
            </a:r>
          </a:p>
          <a:p>
            <a:r>
              <a:rPr lang="en-US" dirty="0" smtClean="0"/>
              <a:t>Clear and reproducible definition</a:t>
            </a:r>
          </a:p>
          <a:p>
            <a:r>
              <a:rPr lang="en-US" dirty="0" smtClean="0"/>
              <a:t>Blind assessment</a:t>
            </a:r>
          </a:p>
          <a:p>
            <a:endParaRPr lang="en-US" dirty="0" smtClean="0"/>
          </a:p>
          <a:p>
            <a:pPr>
              <a:buClr>
                <a:srgbClr val="FF0000"/>
              </a:buClr>
              <a:buFont typeface="Wingdings" charset="2"/>
              <a:buChar char="²"/>
            </a:pPr>
            <a:r>
              <a:rPr lang="en-US" u="sng" dirty="0" smtClean="0"/>
              <a:t>Validation studies:</a:t>
            </a:r>
            <a:r>
              <a:rPr lang="en-US" dirty="0" smtClean="0"/>
              <a:t> Definition &amp; ascertainment method comparable to derivation study</a:t>
            </a:r>
            <a:endParaRPr lang="en-US" dirty="0"/>
          </a:p>
        </p:txBody>
      </p:sp>
    </p:spTree>
    <p:extLst>
      <p:ext uri="{BB962C8B-B14F-4D97-AF65-F5344CB8AC3E}">
        <p14:creationId xmlns:p14="http://schemas.microsoft.com/office/powerpoint/2010/main" val="1510292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4"/>
            </a:pPr>
            <a:r>
              <a:rPr lang="en-US" dirty="0" smtClean="0"/>
              <a:t>Accurac</a:t>
            </a:r>
            <a:r>
              <a:rPr lang="en-US" dirty="0"/>
              <a:t>y</a:t>
            </a:r>
          </a:p>
        </p:txBody>
      </p:sp>
      <p:sp>
        <p:nvSpPr>
          <p:cNvPr id="3" name="Content Placeholder 2"/>
          <p:cNvSpPr>
            <a:spLocks noGrp="1"/>
          </p:cNvSpPr>
          <p:nvPr>
            <p:ph sz="quarter" idx="1"/>
          </p:nvPr>
        </p:nvSpPr>
        <p:spPr>
          <a:xfrm>
            <a:off x="612648" y="1600199"/>
            <a:ext cx="8153400" cy="4972265"/>
          </a:xfrm>
        </p:spPr>
        <p:txBody>
          <a:bodyPr>
            <a:normAutofit lnSpcReduction="10000"/>
          </a:bodyPr>
          <a:lstStyle/>
          <a:p>
            <a:r>
              <a:rPr lang="en-US" u="sng" dirty="0" smtClean="0"/>
              <a:t>Derivation study:</a:t>
            </a:r>
            <a:r>
              <a:rPr lang="en-US" dirty="0" smtClean="0"/>
              <a:t> Description of multivariable analysis</a:t>
            </a:r>
          </a:p>
          <a:p>
            <a:r>
              <a:rPr lang="en-US" dirty="0" smtClean="0"/>
              <a:t>Handling of missing data</a:t>
            </a:r>
          </a:p>
          <a:p>
            <a:pPr lvl="1"/>
            <a:r>
              <a:rPr lang="en-US" i="1" dirty="0" smtClean="0"/>
              <a:t>Multiple imputation </a:t>
            </a:r>
            <a:r>
              <a:rPr lang="en-US" dirty="0" smtClean="0"/>
              <a:t>is preferable</a:t>
            </a:r>
          </a:p>
          <a:p>
            <a:r>
              <a:rPr lang="en-US" dirty="0" smtClean="0"/>
              <a:t>Discrimination</a:t>
            </a:r>
          </a:p>
          <a:p>
            <a:r>
              <a:rPr lang="en-US" dirty="0" smtClean="0"/>
              <a:t>Calibration</a:t>
            </a:r>
          </a:p>
          <a:p>
            <a:r>
              <a:rPr lang="en-US" u="sng" dirty="0" smtClean="0"/>
              <a:t>Internal validation:</a:t>
            </a:r>
            <a:r>
              <a:rPr lang="en-US" dirty="0" smtClean="0"/>
              <a:t> Overfitting/optimism</a:t>
            </a:r>
          </a:p>
          <a:p>
            <a:endParaRPr lang="en-US" dirty="0" smtClean="0"/>
          </a:p>
          <a:p>
            <a:pPr>
              <a:buClr>
                <a:srgbClr val="FF0000"/>
              </a:buClr>
              <a:buFont typeface="Wingdings" charset="2"/>
              <a:buChar char="²"/>
            </a:pPr>
            <a:r>
              <a:rPr lang="en-US" u="sng" dirty="0" smtClean="0"/>
              <a:t>Validation studies:</a:t>
            </a:r>
            <a:r>
              <a:rPr lang="en-US" dirty="0" smtClean="0"/>
              <a:t> Definition &amp; ascertainment method comparable to derivation study</a:t>
            </a:r>
            <a:endParaRPr lang="en-US" dirty="0"/>
          </a:p>
        </p:txBody>
      </p:sp>
    </p:spTree>
    <p:extLst>
      <p:ext uri="{BB962C8B-B14F-4D97-AF65-F5344CB8AC3E}">
        <p14:creationId xmlns:p14="http://schemas.microsoft.com/office/powerpoint/2010/main" val="4050705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US" sz="9600" dirty="0" smtClean="0"/>
              <a:t>Statistics</a:t>
            </a:r>
            <a:endParaRPr lang="en-US" sz="9600" dirty="0"/>
          </a:p>
        </p:txBody>
      </p:sp>
      <p:sp>
        <p:nvSpPr>
          <p:cNvPr id="4" name="Title 3"/>
          <p:cNvSpPr>
            <a:spLocks noGrp="1"/>
          </p:cNvSpPr>
          <p:nvPr>
            <p:ph type="title"/>
          </p:nvPr>
        </p:nvSpPr>
        <p:spPr/>
        <p:txBody>
          <a:bodyPr/>
          <a:lstStyle/>
          <a:p>
            <a:r>
              <a:rPr lang="en-US" dirty="0" smtClean="0"/>
              <a:t>Let’s talk</a:t>
            </a:r>
            <a:endParaRPr lang="en-US" dirty="0"/>
          </a:p>
        </p:txBody>
      </p:sp>
    </p:spTree>
    <p:extLst>
      <p:ext uri="{BB962C8B-B14F-4D97-AF65-F5344CB8AC3E}">
        <p14:creationId xmlns:p14="http://schemas.microsoft.com/office/powerpoint/2010/main" val="1954330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Diagnostic terms</a:t>
            </a:r>
            <a:br>
              <a:rPr lang="en-US" sz="4000" dirty="0"/>
            </a:br>
            <a:r>
              <a:rPr lang="en-US" sz="4000" dirty="0">
                <a:solidFill>
                  <a:schemeClr val="accent2"/>
                </a:solidFill>
              </a:rPr>
              <a:t>They apply to prognostic studies too!</a:t>
            </a:r>
            <a:endParaRPr lang="en-US" dirty="0"/>
          </a:p>
        </p:txBody>
      </p:sp>
      <p:sp>
        <p:nvSpPr>
          <p:cNvPr id="3" name="Content Placeholder 2"/>
          <p:cNvSpPr>
            <a:spLocks noGrp="1"/>
          </p:cNvSpPr>
          <p:nvPr>
            <p:ph sz="quarter" idx="1"/>
          </p:nvPr>
        </p:nvSpPr>
        <p:spPr>
          <a:xfrm>
            <a:off x="612648" y="3199643"/>
            <a:ext cx="8153400" cy="3207891"/>
          </a:xfrm>
        </p:spPr>
        <p:txBody>
          <a:bodyPr>
            <a:noAutofit/>
          </a:bodyPr>
          <a:lstStyle/>
          <a:p>
            <a:r>
              <a:rPr lang="en-US" sz="2200" dirty="0" smtClean="0"/>
              <a:t>In diagnostic studies, measuring a new test’s accuracy in identifying disease according to the tried-and-true gold standard</a:t>
            </a:r>
          </a:p>
          <a:p>
            <a:pPr marL="800100" lvl="1" indent="-342900"/>
            <a:r>
              <a:rPr lang="en-US" sz="2200" dirty="0" smtClean="0"/>
              <a:t>E.g. </a:t>
            </a:r>
            <a:r>
              <a:rPr lang="en-US" sz="2200" dirty="0" err="1" smtClean="0"/>
              <a:t>Trops</a:t>
            </a:r>
            <a:r>
              <a:rPr lang="en-US" sz="2200" dirty="0" smtClean="0"/>
              <a:t> to identify </a:t>
            </a:r>
            <a:r>
              <a:rPr lang="en-US" sz="2200" dirty="0" err="1" smtClean="0"/>
              <a:t>pts</a:t>
            </a:r>
            <a:r>
              <a:rPr lang="en-US" sz="2200" dirty="0" smtClean="0"/>
              <a:t> presenting to ER with CP who end up having CAD on angiogram</a:t>
            </a:r>
          </a:p>
          <a:p>
            <a:pPr marL="800100" lvl="1" indent="-342900"/>
            <a:endParaRPr lang="en-US" sz="2200" dirty="0" smtClean="0"/>
          </a:p>
          <a:p>
            <a:r>
              <a:rPr lang="en-US" sz="2200" dirty="0" smtClean="0"/>
              <a:t>The same principles are almost identical for studies looking at clinical prediction rules; the tool is the “new test” and the outcome is the “disease”</a:t>
            </a:r>
          </a:p>
        </p:txBody>
      </p:sp>
      <p:graphicFrame>
        <p:nvGraphicFramePr>
          <p:cNvPr id="4" name="Content Placeholder 3"/>
          <p:cNvGraphicFramePr>
            <a:graphicFrameLocks/>
          </p:cNvGraphicFramePr>
          <p:nvPr>
            <p:extLst>
              <p:ext uri="{D42A27DB-BD31-4B8C-83A1-F6EECF244321}">
                <p14:modId xmlns:p14="http://schemas.microsoft.com/office/powerpoint/2010/main" val="2817571688"/>
              </p:ext>
            </p:extLst>
          </p:nvPr>
        </p:nvGraphicFramePr>
        <p:xfrm>
          <a:off x="612775" y="1600200"/>
          <a:ext cx="8153400" cy="1381760"/>
        </p:xfrm>
        <a:graphic>
          <a:graphicData uri="http://schemas.openxmlformats.org/drawingml/2006/table">
            <a:tbl>
              <a:tblPr firstRow="1" bandRow="1">
                <a:tableStyleId>{793D81CF-94F2-401A-BA57-92F5A7B2D0C5}</a:tableStyleId>
              </a:tblPr>
              <a:tblGrid>
                <a:gridCol w="2717800"/>
                <a:gridCol w="2717800"/>
                <a:gridCol w="2717800"/>
              </a:tblGrid>
              <a:tr h="370840">
                <a:tc>
                  <a:txBody>
                    <a:bodyPr/>
                    <a:lstStyle/>
                    <a:p>
                      <a:endParaRPr lang="en-US" dirty="0"/>
                    </a:p>
                  </a:txBody>
                  <a:tcPr/>
                </a:tc>
                <a:tc>
                  <a:txBody>
                    <a:bodyPr/>
                    <a:lstStyle/>
                    <a:p>
                      <a:pPr algn="ctr"/>
                      <a:r>
                        <a:rPr lang="en-US" dirty="0" smtClean="0"/>
                        <a:t>Has</a:t>
                      </a:r>
                      <a:r>
                        <a:rPr lang="en-US" baseline="0" dirty="0" smtClean="0"/>
                        <a:t> disease according to gold standard</a:t>
                      </a:r>
                      <a:endParaRPr lang="en-US" dirty="0"/>
                    </a:p>
                  </a:txBody>
                  <a:tcPr/>
                </a:tc>
                <a:tc>
                  <a:txBody>
                    <a:bodyPr/>
                    <a:lstStyle/>
                    <a:p>
                      <a:pPr algn="ctr"/>
                      <a:r>
                        <a:rPr lang="en-US" dirty="0" smtClean="0"/>
                        <a:t>No disease according to gold standard</a:t>
                      </a:r>
                      <a:endParaRPr lang="en-US" dirty="0"/>
                    </a:p>
                  </a:txBody>
                  <a:tcPr/>
                </a:tc>
              </a:tr>
              <a:tr h="370840">
                <a:tc>
                  <a:txBody>
                    <a:bodyPr/>
                    <a:lstStyle/>
                    <a:p>
                      <a:r>
                        <a:rPr lang="en-US" b="1" dirty="0" smtClean="0"/>
                        <a:t>+</a:t>
                      </a:r>
                      <a:r>
                        <a:rPr lang="en-US" b="1" baseline="0" dirty="0" smtClean="0"/>
                        <a:t> test</a:t>
                      </a:r>
                      <a:endParaRPr lang="en-US" b="1"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b="1" dirty="0" smtClean="0"/>
                        <a:t>- test</a:t>
                      </a:r>
                      <a:endParaRPr lang="en-US" b="1"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r>
            </a:tbl>
          </a:graphicData>
        </a:graphic>
      </p:graphicFrame>
    </p:spTree>
    <p:extLst>
      <p:ext uri="{BB962C8B-B14F-4D97-AF65-F5344CB8AC3E}">
        <p14:creationId xmlns:p14="http://schemas.microsoft.com/office/powerpoint/2010/main" val="2643280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Diagnostic terms</a:t>
            </a:r>
            <a:br>
              <a:rPr lang="en-US" sz="4000" dirty="0"/>
            </a:br>
            <a:r>
              <a:rPr lang="en-US" sz="4000" dirty="0">
                <a:solidFill>
                  <a:schemeClr val="accent2"/>
                </a:solidFill>
              </a:rPr>
              <a:t>They apply to prognostic studies too!</a:t>
            </a:r>
            <a:endParaRPr lang="en-US" dirty="0"/>
          </a:p>
        </p:txBody>
      </p:sp>
      <p:sp>
        <p:nvSpPr>
          <p:cNvPr id="3" name="Content Placeholder 2"/>
          <p:cNvSpPr>
            <a:spLocks noGrp="1"/>
          </p:cNvSpPr>
          <p:nvPr>
            <p:ph sz="quarter" idx="1"/>
          </p:nvPr>
        </p:nvSpPr>
        <p:spPr>
          <a:xfrm>
            <a:off x="612648" y="3199644"/>
            <a:ext cx="8153400" cy="2896356"/>
          </a:xfrm>
        </p:spPr>
        <p:txBody>
          <a:bodyPr>
            <a:normAutofit lnSpcReduction="10000"/>
          </a:bodyPr>
          <a:lstStyle/>
          <a:p>
            <a:pPr marL="0" indent="0">
              <a:buNone/>
            </a:pPr>
            <a:r>
              <a:rPr lang="en-US" sz="2400" u="sng" dirty="0" smtClean="0"/>
              <a:t>Some new terms:</a:t>
            </a:r>
            <a:r>
              <a:rPr lang="en-US" sz="2400" dirty="0" smtClean="0"/>
              <a:t> You have to think of these ones “backwards”</a:t>
            </a:r>
            <a:endParaRPr lang="en-US" sz="2400" u="sng" dirty="0" smtClean="0"/>
          </a:p>
          <a:p>
            <a:r>
              <a:rPr lang="en-US" sz="2400" dirty="0" smtClean="0"/>
              <a:t>Sensitivity (</a:t>
            </a:r>
            <a:r>
              <a:rPr lang="en-US" sz="2400" dirty="0" err="1" smtClean="0"/>
              <a:t>Sn</a:t>
            </a:r>
            <a:r>
              <a:rPr lang="en-US" sz="2400" dirty="0" smtClean="0"/>
              <a:t>): % of </a:t>
            </a:r>
            <a:r>
              <a:rPr lang="en-US" sz="2400" dirty="0" err="1" smtClean="0"/>
              <a:t>pts</a:t>
            </a:r>
            <a:r>
              <a:rPr lang="en-US" sz="2400" dirty="0" smtClean="0"/>
              <a:t> who have the outcome who “test +”</a:t>
            </a:r>
          </a:p>
          <a:p>
            <a:pPr lvl="1"/>
            <a:r>
              <a:rPr lang="en-US" sz="2100" dirty="0" smtClean="0"/>
              <a:t>true+ / (true+ + false-)</a:t>
            </a:r>
          </a:p>
          <a:p>
            <a:pPr lvl="1"/>
            <a:endParaRPr lang="en-US" sz="2100" dirty="0"/>
          </a:p>
          <a:p>
            <a:r>
              <a:rPr lang="en-US" sz="2400" dirty="0" smtClean="0"/>
              <a:t>The </a:t>
            </a:r>
            <a:r>
              <a:rPr lang="en-US" sz="2400" u="sng" dirty="0" err="1" smtClean="0"/>
              <a:t>SnNout</a:t>
            </a:r>
            <a:r>
              <a:rPr lang="en-US" sz="2400" dirty="0" smtClean="0"/>
              <a:t> rule of thumb: A test with high </a:t>
            </a:r>
            <a:r>
              <a:rPr lang="en-US" sz="2400" b="1" dirty="0" smtClean="0"/>
              <a:t>S</a:t>
            </a:r>
            <a:r>
              <a:rPr lang="en-US" sz="2400" dirty="0" smtClean="0"/>
              <a:t>e</a:t>
            </a:r>
            <a:r>
              <a:rPr lang="en-US" sz="2400" b="1" dirty="0" smtClean="0"/>
              <a:t>n</a:t>
            </a:r>
            <a:r>
              <a:rPr lang="en-US" sz="2400" dirty="0" smtClean="0"/>
              <a:t>sitivity that is </a:t>
            </a:r>
            <a:r>
              <a:rPr lang="en-US" sz="2400" b="1" dirty="0" smtClean="0"/>
              <a:t>N</a:t>
            </a:r>
            <a:r>
              <a:rPr lang="en-US" sz="2400" dirty="0" smtClean="0"/>
              <a:t>egative tends to rule </a:t>
            </a:r>
            <a:r>
              <a:rPr lang="en-US" sz="2400" b="1" dirty="0" smtClean="0"/>
              <a:t>out </a:t>
            </a:r>
            <a:r>
              <a:rPr lang="en-US" sz="2400" dirty="0" smtClean="0"/>
              <a:t>disease</a:t>
            </a:r>
          </a:p>
          <a:p>
            <a:pPr lvl="1"/>
            <a:r>
              <a:rPr lang="en-US" sz="2100" dirty="0" smtClean="0"/>
              <a:t>E.g. Negative d-dimer with low-pretest probability of DVT</a:t>
            </a:r>
          </a:p>
        </p:txBody>
      </p:sp>
      <p:graphicFrame>
        <p:nvGraphicFramePr>
          <p:cNvPr id="4" name="Content Placeholder 3"/>
          <p:cNvGraphicFramePr>
            <a:graphicFrameLocks/>
          </p:cNvGraphicFramePr>
          <p:nvPr>
            <p:extLst>
              <p:ext uri="{D42A27DB-BD31-4B8C-83A1-F6EECF244321}">
                <p14:modId xmlns:p14="http://schemas.microsoft.com/office/powerpoint/2010/main" val="2933816188"/>
              </p:ext>
            </p:extLst>
          </p:nvPr>
        </p:nvGraphicFramePr>
        <p:xfrm>
          <a:off x="612775" y="1600200"/>
          <a:ext cx="8153400" cy="1381760"/>
        </p:xfrm>
        <a:graphic>
          <a:graphicData uri="http://schemas.openxmlformats.org/drawingml/2006/table">
            <a:tbl>
              <a:tblPr firstRow="1" bandRow="1">
                <a:tableStyleId>{793D81CF-94F2-401A-BA57-92F5A7B2D0C5}</a:tableStyleId>
              </a:tblPr>
              <a:tblGrid>
                <a:gridCol w="2717800"/>
                <a:gridCol w="2717800"/>
                <a:gridCol w="2717800"/>
              </a:tblGrid>
              <a:tr h="370840">
                <a:tc>
                  <a:txBody>
                    <a:bodyPr/>
                    <a:lstStyle/>
                    <a:p>
                      <a:endParaRPr lang="en-US" dirty="0"/>
                    </a:p>
                  </a:txBody>
                  <a:tcPr/>
                </a:tc>
                <a:tc>
                  <a:txBody>
                    <a:bodyPr/>
                    <a:lstStyle/>
                    <a:p>
                      <a:pPr algn="ctr"/>
                      <a:r>
                        <a:rPr lang="en-US" dirty="0" smtClean="0"/>
                        <a:t>Has</a:t>
                      </a:r>
                      <a:r>
                        <a:rPr lang="en-US" baseline="0" dirty="0" smtClean="0"/>
                        <a:t> disease according to gold standard</a:t>
                      </a:r>
                      <a:endParaRPr lang="en-US" dirty="0"/>
                    </a:p>
                  </a:txBody>
                  <a:tcPr/>
                </a:tc>
                <a:tc>
                  <a:txBody>
                    <a:bodyPr/>
                    <a:lstStyle/>
                    <a:p>
                      <a:pPr algn="ctr"/>
                      <a:r>
                        <a:rPr lang="en-US" dirty="0" smtClean="0"/>
                        <a:t>No disease according to gold standard</a:t>
                      </a:r>
                      <a:endParaRPr lang="en-US" dirty="0"/>
                    </a:p>
                  </a:txBody>
                  <a:tcPr/>
                </a:tc>
              </a:tr>
              <a:tr h="370840">
                <a:tc>
                  <a:txBody>
                    <a:bodyPr/>
                    <a:lstStyle/>
                    <a:p>
                      <a:r>
                        <a:rPr lang="en-US" b="1" dirty="0" smtClean="0"/>
                        <a:t>+</a:t>
                      </a:r>
                      <a:r>
                        <a:rPr lang="en-US" b="1" baseline="0" dirty="0" smtClean="0"/>
                        <a:t> test</a:t>
                      </a:r>
                      <a:endParaRPr lang="en-US" b="1"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b="1" dirty="0" smtClean="0"/>
                        <a:t>- test</a:t>
                      </a:r>
                      <a:endParaRPr lang="en-US" b="1"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r>
            </a:tbl>
          </a:graphicData>
        </a:graphic>
      </p:graphicFrame>
      <p:sp>
        <p:nvSpPr>
          <p:cNvPr id="5" name="Rounded Rectangle 4"/>
          <p:cNvSpPr/>
          <p:nvPr/>
        </p:nvSpPr>
        <p:spPr>
          <a:xfrm>
            <a:off x="3373074" y="1600200"/>
            <a:ext cx="2639080" cy="1381760"/>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5877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Diagnostic terms</a:t>
            </a:r>
            <a:br>
              <a:rPr lang="en-US" sz="4000" dirty="0"/>
            </a:br>
            <a:r>
              <a:rPr lang="en-US" sz="4000" dirty="0">
                <a:solidFill>
                  <a:schemeClr val="accent2"/>
                </a:solidFill>
              </a:rPr>
              <a:t>They apply to prognostic studies too!</a:t>
            </a:r>
            <a:endParaRPr lang="en-US" dirty="0"/>
          </a:p>
        </p:txBody>
      </p:sp>
      <p:sp>
        <p:nvSpPr>
          <p:cNvPr id="3" name="Content Placeholder 2"/>
          <p:cNvSpPr>
            <a:spLocks noGrp="1"/>
          </p:cNvSpPr>
          <p:nvPr>
            <p:ph sz="quarter" idx="1"/>
          </p:nvPr>
        </p:nvSpPr>
        <p:spPr>
          <a:xfrm>
            <a:off x="612648" y="3199643"/>
            <a:ext cx="8153400" cy="3315095"/>
          </a:xfrm>
        </p:spPr>
        <p:txBody>
          <a:bodyPr>
            <a:normAutofit lnSpcReduction="10000"/>
          </a:bodyPr>
          <a:lstStyle/>
          <a:p>
            <a:pPr marL="0" indent="0">
              <a:buNone/>
            </a:pPr>
            <a:r>
              <a:rPr lang="en-US" sz="2400" u="sng" dirty="0" smtClean="0"/>
              <a:t>Some new terms:</a:t>
            </a:r>
            <a:r>
              <a:rPr lang="en-US" sz="2400" dirty="0" smtClean="0"/>
              <a:t> You have to think of these ones “backwards”</a:t>
            </a:r>
            <a:endParaRPr lang="en-US" sz="2400" u="sng" dirty="0" smtClean="0"/>
          </a:p>
          <a:p>
            <a:r>
              <a:rPr lang="en-US" sz="2400" dirty="0" smtClean="0"/>
              <a:t>Specificity (</a:t>
            </a:r>
            <a:r>
              <a:rPr lang="en-US" sz="2400" dirty="0" err="1" smtClean="0"/>
              <a:t>Sp</a:t>
            </a:r>
            <a:r>
              <a:rPr lang="en-US" sz="2400" dirty="0" smtClean="0"/>
              <a:t>): % of </a:t>
            </a:r>
            <a:r>
              <a:rPr lang="en-US" sz="2400" dirty="0" err="1" smtClean="0"/>
              <a:t>pts</a:t>
            </a:r>
            <a:r>
              <a:rPr lang="en-US" sz="2400" dirty="0" smtClean="0"/>
              <a:t> who do not have the outcome who “test –”</a:t>
            </a:r>
          </a:p>
          <a:p>
            <a:pPr lvl="1"/>
            <a:r>
              <a:rPr lang="en-US" sz="2100" dirty="0" smtClean="0"/>
              <a:t>true- / (false+ + true-)</a:t>
            </a:r>
          </a:p>
          <a:p>
            <a:pPr lvl="1"/>
            <a:endParaRPr lang="en-US" sz="2100" dirty="0"/>
          </a:p>
          <a:p>
            <a:r>
              <a:rPr lang="en-US" sz="2400" dirty="0"/>
              <a:t>The </a:t>
            </a:r>
            <a:r>
              <a:rPr lang="en-US" sz="2400" u="sng" dirty="0" err="1" smtClean="0"/>
              <a:t>SpPin</a:t>
            </a:r>
            <a:r>
              <a:rPr lang="en-US" sz="2400" dirty="0" smtClean="0"/>
              <a:t> </a:t>
            </a:r>
            <a:r>
              <a:rPr lang="en-US" sz="2400" dirty="0"/>
              <a:t>rule of thumb: A test with high </a:t>
            </a:r>
            <a:r>
              <a:rPr lang="en-US" sz="2400" b="1" dirty="0" smtClean="0"/>
              <a:t>Sp</a:t>
            </a:r>
            <a:r>
              <a:rPr lang="en-US" sz="2400" dirty="0" smtClean="0"/>
              <a:t>ecificity </a:t>
            </a:r>
            <a:r>
              <a:rPr lang="en-US" sz="2400" dirty="0"/>
              <a:t>that is </a:t>
            </a:r>
            <a:r>
              <a:rPr lang="en-US" sz="2400" b="1" dirty="0" smtClean="0"/>
              <a:t>P</a:t>
            </a:r>
            <a:r>
              <a:rPr lang="en-US" sz="2400" dirty="0" smtClean="0"/>
              <a:t>ositive </a:t>
            </a:r>
            <a:r>
              <a:rPr lang="en-US" sz="2400" dirty="0"/>
              <a:t>tends to rule </a:t>
            </a:r>
            <a:r>
              <a:rPr lang="en-US" sz="2400" b="1" dirty="0" smtClean="0"/>
              <a:t>in </a:t>
            </a:r>
            <a:r>
              <a:rPr lang="en-US" sz="2400" dirty="0" smtClean="0"/>
              <a:t>disease</a:t>
            </a:r>
          </a:p>
          <a:p>
            <a:pPr lvl="1"/>
            <a:r>
              <a:rPr lang="en-US" sz="2100" dirty="0" smtClean="0"/>
              <a:t>E.g. A positive serologic assay for Heparin Induced Thrombocytopenia following a high 4Ts score</a:t>
            </a:r>
            <a:endParaRPr lang="en-US" sz="2100" dirty="0"/>
          </a:p>
        </p:txBody>
      </p:sp>
      <p:graphicFrame>
        <p:nvGraphicFramePr>
          <p:cNvPr id="4" name="Content Placeholder 3"/>
          <p:cNvGraphicFramePr>
            <a:graphicFrameLocks/>
          </p:cNvGraphicFramePr>
          <p:nvPr>
            <p:extLst>
              <p:ext uri="{D42A27DB-BD31-4B8C-83A1-F6EECF244321}">
                <p14:modId xmlns:p14="http://schemas.microsoft.com/office/powerpoint/2010/main" val="3699305703"/>
              </p:ext>
            </p:extLst>
          </p:nvPr>
        </p:nvGraphicFramePr>
        <p:xfrm>
          <a:off x="612775" y="1600200"/>
          <a:ext cx="8153400" cy="1381760"/>
        </p:xfrm>
        <a:graphic>
          <a:graphicData uri="http://schemas.openxmlformats.org/drawingml/2006/table">
            <a:tbl>
              <a:tblPr firstRow="1" bandRow="1">
                <a:tableStyleId>{793D81CF-94F2-401A-BA57-92F5A7B2D0C5}</a:tableStyleId>
              </a:tblPr>
              <a:tblGrid>
                <a:gridCol w="2717800"/>
                <a:gridCol w="2717800"/>
                <a:gridCol w="2717800"/>
              </a:tblGrid>
              <a:tr h="370840">
                <a:tc>
                  <a:txBody>
                    <a:bodyPr/>
                    <a:lstStyle/>
                    <a:p>
                      <a:endParaRPr lang="en-US" dirty="0"/>
                    </a:p>
                  </a:txBody>
                  <a:tcPr/>
                </a:tc>
                <a:tc>
                  <a:txBody>
                    <a:bodyPr/>
                    <a:lstStyle/>
                    <a:p>
                      <a:pPr algn="ctr"/>
                      <a:r>
                        <a:rPr lang="en-US" dirty="0" smtClean="0"/>
                        <a:t>Has</a:t>
                      </a:r>
                      <a:r>
                        <a:rPr lang="en-US" baseline="0" dirty="0" smtClean="0"/>
                        <a:t> disease according to gold standard</a:t>
                      </a:r>
                      <a:endParaRPr lang="en-US" dirty="0"/>
                    </a:p>
                  </a:txBody>
                  <a:tcPr/>
                </a:tc>
                <a:tc>
                  <a:txBody>
                    <a:bodyPr/>
                    <a:lstStyle/>
                    <a:p>
                      <a:pPr algn="ctr"/>
                      <a:r>
                        <a:rPr lang="en-US" dirty="0" smtClean="0"/>
                        <a:t>No disease according to gold standard</a:t>
                      </a:r>
                      <a:endParaRPr lang="en-US" dirty="0"/>
                    </a:p>
                  </a:txBody>
                  <a:tcPr/>
                </a:tc>
              </a:tr>
              <a:tr h="370840">
                <a:tc>
                  <a:txBody>
                    <a:bodyPr/>
                    <a:lstStyle/>
                    <a:p>
                      <a:r>
                        <a:rPr lang="en-US" b="1" dirty="0" smtClean="0"/>
                        <a:t>+</a:t>
                      </a:r>
                      <a:r>
                        <a:rPr lang="en-US" b="1" baseline="0" dirty="0" smtClean="0"/>
                        <a:t> test</a:t>
                      </a:r>
                      <a:endParaRPr lang="en-US" b="1"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b="1" dirty="0" smtClean="0"/>
                        <a:t>- test</a:t>
                      </a:r>
                      <a:endParaRPr lang="en-US" b="1"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r>
            </a:tbl>
          </a:graphicData>
        </a:graphic>
      </p:graphicFrame>
      <p:sp>
        <p:nvSpPr>
          <p:cNvPr id="5" name="Rounded Rectangle 4"/>
          <p:cNvSpPr/>
          <p:nvPr/>
        </p:nvSpPr>
        <p:spPr>
          <a:xfrm>
            <a:off x="6127095" y="1588679"/>
            <a:ext cx="2638953" cy="1381760"/>
          </a:xfrm>
          <a:prstGeom prst="round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45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Some facts about diagnostic stats</a:t>
            </a:r>
            <a:endParaRPr lang="en-US" dirty="0"/>
          </a:p>
        </p:txBody>
      </p:sp>
      <p:sp>
        <p:nvSpPr>
          <p:cNvPr id="5" name="Content Placeholder 4"/>
          <p:cNvSpPr>
            <a:spLocks noGrp="1"/>
          </p:cNvSpPr>
          <p:nvPr>
            <p:ph sz="quarter" idx="1"/>
          </p:nvPr>
        </p:nvSpPr>
        <p:spPr/>
        <p:txBody>
          <a:bodyPr/>
          <a:lstStyle/>
          <a:p>
            <a:r>
              <a:rPr lang="en-US" dirty="0" smtClean="0"/>
              <a:t>Sensitivity and specificity aren’t especially intuitive to think about</a:t>
            </a:r>
          </a:p>
          <a:p>
            <a:r>
              <a:rPr lang="en-US" dirty="0" smtClean="0"/>
              <a:t>They’re also not very useful when looking at them in isolation from one another</a:t>
            </a:r>
          </a:p>
          <a:p>
            <a:endParaRPr lang="en-US" dirty="0"/>
          </a:p>
          <a:p>
            <a:r>
              <a:rPr lang="en-US" dirty="0" smtClean="0"/>
              <a:t>If only there was a way to combine their info into a single useful value…</a:t>
            </a:r>
            <a:endParaRPr lang="en-US" dirty="0"/>
          </a:p>
        </p:txBody>
      </p:sp>
    </p:spTree>
    <p:extLst>
      <p:ext uri="{BB962C8B-B14F-4D97-AF65-F5344CB8AC3E}">
        <p14:creationId xmlns:p14="http://schemas.microsoft.com/office/powerpoint/2010/main" val="1856106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Bayesian probability</a:t>
            </a:r>
            <a:endParaRPr lang="en-US" dirty="0"/>
          </a:p>
        </p:txBody>
      </p:sp>
      <p:sp>
        <p:nvSpPr>
          <p:cNvPr id="3" name="Content Placeholder 2"/>
          <p:cNvSpPr>
            <a:spLocks noGrp="1"/>
          </p:cNvSpPr>
          <p:nvPr>
            <p:ph sz="quarter" idx="1"/>
          </p:nvPr>
        </p:nvSpPr>
        <p:spPr/>
        <p:txBody>
          <a:bodyPr/>
          <a:lstStyle/>
          <a:p>
            <a:r>
              <a:rPr lang="en-US" b="1" dirty="0" smtClean="0"/>
              <a:t>Uncertainty + new info = clearer picture</a:t>
            </a:r>
          </a:p>
          <a:p>
            <a:endParaRPr lang="en-US" dirty="0" smtClean="0"/>
          </a:p>
          <a:p>
            <a:r>
              <a:rPr lang="en-US" dirty="0" smtClean="0"/>
              <a:t>Prior (or pre-test) probability = prior knowledge</a:t>
            </a:r>
          </a:p>
          <a:p>
            <a:r>
              <a:rPr lang="en-US" dirty="0" smtClean="0"/>
              <a:t>Likelihood ratio = new information</a:t>
            </a:r>
          </a:p>
          <a:p>
            <a:r>
              <a:rPr lang="en-US" dirty="0" smtClean="0"/>
              <a:t>Posterior (or post-test) probability = clearer picture</a:t>
            </a:r>
            <a:endParaRPr lang="en-US" dirty="0"/>
          </a:p>
        </p:txBody>
      </p:sp>
    </p:spTree>
    <p:extLst>
      <p:ext uri="{BB962C8B-B14F-4D97-AF65-F5344CB8AC3E}">
        <p14:creationId xmlns:p14="http://schemas.microsoft.com/office/powerpoint/2010/main" val="1080951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Bayesian probability:</a:t>
            </a:r>
            <a:br>
              <a:rPr lang="en-US" dirty="0" smtClean="0"/>
            </a:br>
            <a:r>
              <a:rPr lang="en-US" dirty="0" smtClean="0"/>
              <a:t>The likelihood ratio</a:t>
            </a:r>
            <a:endParaRPr lang="en-US" dirty="0"/>
          </a:p>
        </p:txBody>
      </p:sp>
      <p:sp>
        <p:nvSpPr>
          <p:cNvPr id="3" name="Content Placeholder 2"/>
          <p:cNvSpPr>
            <a:spLocks noGrp="1"/>
          </p:cNvSpPr>
          <p:nvPr>
            <p:ph sz="quarter" idx="1"/>
          </p:nvPr>
        </p:nvSpPr>
        <p:spPr>
          <a:xfrm>
            <a:off x="612648" y="1600200"/>
            <a:ext cx="8153400" cy="4988758"/>
          </a:xfrm>
        </p:spPr>
        <p:txBody>
          <a:bodyPr>
            <a:normAutofit fontScale="85000" lnSpcReduction="20000"/>
          </a:bodyPr>
          <a:lstStyle/>
          <a:p>
            <a:r>
              <a:rPr lang="en-US" dirty="0" smtClean="0"/>
              <a:t>The likelihood ratio (LR) combines sensitivity and specificity!</a:t>
            </a:r>
          </a:p>
          <a:p>
            <a:endParaRPr lang="en-US" dirty="0"/>
          </a:p>
          <a:p>
            <a:r>
              <a:rPr lang="en-US" dirty="0" smtClean="0"/>
              <a:t>There are two possible LRs derived from any pair of sensitivity and specificity</a:t>
            </a:r>
          </a:p>
          <a:p>
            <a:pPr lvl="2"/>
            <a:r>
              <a:rPr lang="en-US" dirty="0" smtClean="0"/>
              <a:t>LR+ is the LR used when the test is positive</a:t>
            </a:r>
          </a:p>
          <a:p>
            <a:pPr lvl="3"/>
            <a:r>
              <a:rPr lang="en-US" dirty="0" smtClean="0"/>
              <a:t>LR+ = </a:t>
            </a:r>
            <a:r>
              <a:rPr lang="en-US" dirty="0" err="1" smtClean="0"/>
              <a:t>Sn</a:t>
            </a:r>
            <a:r>
              <a:rPr lang="en-US" dirty="0" smtClean="0"/>
              <a:t>/(1-Sp)</a:t>
            </a:r>
          </a:p>
          <a:p>
            <a:pPr lvl="3"/>
            <a:endParaRPr lang="en-US" dirty="0" smtClean="0"/>
          </a:p>
          <a:p>
            <a:pPr lvl="2"/>
            <a:r>
              <a:rPr lang="en-US" dirty="0" smtClean="0"/>
              <a:t>LR- is the LR used when the test is negative</a:t>
            </a:r>
          </a:p>
          <a:p>
            <a:pPr lvl="3"/>
            <a:r>
              <a:rPr lang="en-US" dirty="0" smtClean="0"/>
              <a:t>LR- = (1-Sn)/</a:t>
            </a:r>
            <a:r>
              <a:rPr lang="en-US" dirty="0" err="1" smtClean="0"/>
              <a:t>Sp</a:t>
            </a:r>
            <a:endParaRPr lang="en-US" dirty="0" smtClean="0"/>
          </a:p>
          <a:p>
            <a:pPr lvl="3"/>
            <a:endParaRPr lang="en-US" dirty="0"/>
          </a:p>
          <a:p>
            <a:r>
              <a:rPr lang="en-US" dirty="0" smtClean="0"/>
              <a:t>LRs are interpreted in the same way as odds ratios</a:t>
            </a:r>
          </a:p>
          <a:p>
            <a:endParaRPr lang="en-US" dirty="0"/>
          </a:p>
          <a:p>
            <a:r>
              <a:rPr lang="en-US" dirty="0" smtClean="0"/>
              <a:t>This can be done easily by plugging values into </a:t>
            </a:r>
            <a:r>
              <a:rPr lang="en-US" dirty="0" err="1" smtClean="0"/>
              <a:t>MedCalc’s</a:t>
            </a:r>
            <a:r>
              <a:rPr lang="en-US" dirty="0" smtClean="0"/>
              <a:t> likelihood ratio calculator!</a:t>
            </a:r>
            <a:endParaRPr lang="en-US" dirty="0"/>
          </a:p>
        </p:txBody>
      </p:sp>
    </p:spTree>
    <p:extLst>
      <p:ext uri="{BB962C8B-B14F-4D97-AF65-F5344CB8AC3E}">
        <p14:creationId xmlns:p14="http://schemas.microsoft.com/office/powerpoint/2010/main" val="2219736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Clinical Prediction Rules are Everywhere!</a:t>
            </a:r>
            <a:br>
              <a:rPr lang="en-US" sz="4000" dirty="0" smtClean="0"/>
            </a:br>
            <a:r>
              <a:rPr lang="en-US" sz="2700" i="1" dirty="0" smtClean="0"/>
              <a:t>(Examples extracted from </a:t>
            </a:r>
            <a:r>
              <a:rPr lang="en-US" sz="2700" i="1" dirty="0" err="1" smtClean="0"/>
              <a:t>MedCalc</a:t>
            </a:r>
            <a:r>
              <a:rPr lang="en-US" sz="2700" i="1" dirty="0" smtClean="0"/>
              <a:t> and </a:t>
            </a:r>
            <a:r>
              <a:rPr lang="en-US" sz="2700" i="1" dirty="0" err="1" smtClean="0"/>
              <a:t>Qx</a:t>
            </a:r>
            <a:r>
              <a:rPr lang="en-US" sz="2700" i="1" dirty="0" smtClean="0"/>
              <a:t> Calculate)</a:t>
            </a:r>
            <a:endParaRPr lang="en-US" i="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70432070"/>
              </p:ext>
            </p:extLst>
          </p:nvPr>
        </p:nvGraphicFramePr>
        <p:xfrm>
          <a:off x="596998" y="1284665"/>
          <a:ext cx="7953440" cy="5273039"/>
        </p:xfrm>
        <a:graphic>
          <a:graphicData uri="http://schemas.openxmlformats.org/drawingml/2006/table">
            <a:tbl>
              <a:tblPr firstRow="1" bandRow="1">
                <a:tableStyleId>{793D81CF-94F2-401A-BA57-92F5A7B2D0C5}</a:tableStyleId>
              </a:tblPr>
              <a:tblGrid>
                <a:gridCol w="1087329"/>
                <a:gridCol w="2835416"/>
                <a:gridCol w="4030695"/>
              </a:tblGrid>
              <a:tr h="189411">
                <a:tc>
                  <a:txBody>
                    <a:bodyPr/>
                    <a:lstStyle/>
                    <a:p>
                      <a:r>
                        <a:rPr lang="en-US" dirty="0" smtClean="0"/>
                        <a:t>Setting</a:t>
                      </a:r>
                      <a:endParaRPr lang="en-US" dirty="0"/>
                    </a:p>
                  </a:txBody>
                  <a:tcPr/>
                </a:tc>
                <a:tc>
                  <a:txBody>
                    <a:bodyPr/>
                    <a:lstStyle/>
                    <a:p>
                      <a:r>
                        <a:rPr lang="en-US" dirty="0" smtClean="0"/>
                        <a:t>Examples</a:t>
                      </a:r>
                      <a:endParaRPr lang="en-US" dirty="0"/>
                    </a:p>
                  </a:txBody>
                  <a:tcPr/>
                </a:tc>
                <a:tc>
                  <a:txBody>
                    <a:bodyPr/>
                    <a:lstStyle/>
                    <a:p>
                      <a:r>
                        <a:rPr lang="en-US" dirty="0" smtClean="0"/>
                        <a:t>Predicts</a:t>
                      </a:r>
                      <a:endParaRPr lang="en-US" dirty="0"/>
                    </a:p>
                  </a:txBody>
                  <a:tcPr/>
                </a:tc>
              </a:tr>
              <a:tr h="157842">
                <a:tc rowSpan="3">
                  <a:txBody>
                    <a:bodyPr/>
                    <a:lstStyle/>
                    <a:p>
                      <a:r>
                        <a:rPr lang="en-US" sz="1400" b="1" dirty="0" smtClean="0"/>
                        <a:t>Emergency</a:t>
                      </a:r>
                      <a:endParaRPr lang="en-US" sz="1400" b="1" dirty="0"/>
                    </a:p>
                  </a:txBody>
                  <a:tcPr/>
                </a:tc>
                <a:tc>
                  <a:txBody>
                    <a:bodyPr/>
                    <a:lstStyle/>
                    <a:p>
                      <a:pPr marL="0" indent="0">
                        <a:buFont typeface="Arial"/>
                        <a:buNone/>
                      </a:pPr>
                      <a:r>
                        <a:rPr lang="en-US" sz="1400" dirty="0" smtClean="0"/>
                        <a:t>Canadian CT</a:t>
                      </a:r>
                      <a:r>
                        <a:rPr lang="en-US" sz="1400" baseline="0" dirty="0" smtClean="0"/>
                        <a:t> Head Rule</a:t>
                      </a:r>
                      <a:endParaRPr lang="en-US" sz="1400" dirty="0"/>
                    </a:p>
                  </a:txBody>
                  <a:tcPr/>
                </a:tc>
                <a:tc>
                  <a:txBody>
                    <a:bodyPr/>
                    <a:lstStyle/>
                    <a:p>
                      <a:pPr marL="0" indent="0">
                        <a:buFont typeface="Arial"/>
                        <a:buNone/>
                      </a:pPr>
                      <a:r>
                        <a:rPr lang="en-US" sz="1400" dirty="0" smtClean="0"/>
                        <a:t>Need for CT after head trauma</a:t>
                      </a:r>
                      <a:endParaRPr lang="en-US" sz="1400" dirty="0"/>
                    </a:p>
                  </a:txBody>
                  <a:tcPr/>
                </a:tc>
              </a:tr>
              <a:tr h="157842">
                <a:tc vMerge="1">
                  <a:txBody>
                    <a:bodyPr/>
                    <a:lstStyle/>
                    <a:p>
                      <a:endParaRPr lang="en-US"/>
                    </a:p>
                  </a:txBody>
                  <a:tcPr/>
                </a:tc>
                <a:tc>
                  <a:txBody>
                    <a:bodyPr/>
                    <a:lstStyle/>
                    <a:p>
                      <a:pPr marL="0" indent="0">
                        <a:buFont typeface="Arial"/>
                        <a:buNone/>
                      </a:pPr>
                      <a:r>
                        <a:rPr lang="en-US" sz="1400" dirty="0" smtClean="0"/>
                        <a:t>CRB-65,</a:t>
                      </a:r>
                      <a:r>
                        <a:rPr lang="en-US" sz="1400" baseline="0" dirty="0" smtClean="0"/>
                        <a:t> CURB-65</a:t>
                      </a:r>
                      <a:endParaRPr lang="en-US" sz="1400" dirty="0"/>
                    </a:p>
                  </a:txBody>
                  <a:tcPr/>
                </a:tc>
                <a:tc>
                  <a:txBody>
                    <a:bodyPr/>
                    <a:lstStyle/>
                    <a:p>
                      <a:pPr marL="0" indent="0">
                        <a:buFont typeface="Arial"/>
                        <a:buNone/>
                      </a:pPr>
                      <a:r>
                        <a:rPr lang="en-US" sz="1400" dirty="0" smtClean="0"/>
                        <a:t>Risk</a:t>
                      </a:r>
                      <a:r>
                        <a:rPr lang="en-US" sz="1400" baseline="0" dirty="0" smtClean="0"/>
                        <a:t> of mortality in community-acquired pneumonia</a:t>
                      </a:r>
                      <a:endParaRPr lang="en-US" sz="1400" dirty="0"/>
                    </a:p>
                  </a:txBody>
                  <a:tcPr/>
                </a:tc>
              </a:tr>
              <a:tr h="157842">
                <a:tc vMerge="1">
                  <a:txBody>
                    <a:bodyPr/>
                    <a:lstStyle/>
                    <a:p>
                      <a:endParaRPr lang="en-US" sz="1400" b="1" dirty="0"/>
                    </a:p>
                  </a:txBody>
                  <a:tcPr/>
                </a:tc>
                <a:tc>
                  <a:txBody>
                    <a:bodyPr/>
                    <a:lstStyle/>
                    <a:p>
                      <a:pPr marL="0" indent="0">
                        <a:buFont typeface="Arial"/>
                        <a:buNone/>
                      </a:pPr>
                      <a:r>
                        <a:rPr lang="en-US" sz="1400" dirty="0" smtClean="0"/>
                        <a:t>Wells Score for DVT, PE</a:t>
                      </a:r>
                      <a:endParaRPr lang="en-US" sz="1400" dirty="0"/>
                    </a:p>
                  </a:txBody>
                  <a:tcPr/>
                </a:tc>
                <a:tc>
                  <a:txBody>
                    <a:bodyPr/>
                    <a:lstStyle/>
                    <a:p>
                      <a:pPr marL="0" indent="0">
                        <a:buFont typeface="Arial"/>
                        <a:buNone/>
                      </a:pPr>
                      <a:r>
                        <a:rPr lang="en-US" sz="1400" dirty="0" smtClean="0"/>
                        <a:t>Clinical probability of DVT, PE in patients presenting</a:t>
                      </a:r>
                      <a:r>
                        <a:rPr lang="en-US" sz="1400" baseline="0" dirty="0" smtClean="0"/>
                        <a:t> to ER with characteristic symptoms</a:t>
                      </a:r>
                      <a:endParaRPr lang="en-US" sz="1400" dirty="0"/>
                    </a:p>
                  </a:txBody>
                  <a:tcPr/>
                </a:tc>
              </a:tr>
              <a:tr h="157842">
                <a:tc rowSpan="5">
                  <a:txBody>
                    <a:bodyPr/>
                    <a:lstStyle/>
                    <a:p>
                      <a:r>
                        <a:rPr lang="en-US" sz="1400" b="1" dirty="0" smtClean="0"/>
                        <a:t>Medicine/ Ambulatory</a:t>
                      </a:r>
                      <a:endParaRPr lang="en-US" sz="1400" b="1" dirty="0"/>
                    </a:p>
                  </a:txBody>
                  <a:tcPr/>
                </a:tc>
                <a:tc>
                  <a:txBody>
                    <a:bodyPr/>
                    <a:lstStyle/>
                    <a:p>
                      <a:pPr marL="0" indent="0">
                        <a:buFont typeface="Arial"/>
                        <a:buNone/>
                      </a:pPr>
                      <a:r>
                        <a:rPr lang="en-US" sz="1400" dirty="0" smtClean="0"/>
                        <a:t>CHADS2, CHA2DS2-VASc</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400" baseline="0" dirty="0" smtClean="0"/>
                        <a:t>1-year risk </a:t>
                      </a:r>
                      <a:r>
                        <a:rPr lang="en-US" sz="1400" baseline="0" smtClean="0"/>
                        <a:t>of stroke </a:t>
                      </a:r>
                      <a:r>
                        <a:rPr lang="en-US" sz="1400" baseline="0" dirty="0" smtClean="0"/>
                        <a:t>in </a:t>
                      </a:r>
                      <a:r>
                        <a:rPr lang="en-US" sz="1400" baseline="0" dirty="0" err="1" smtClean="0"/>
                        <a:t>afib</a:t>
                      </a:r>
                      <a:r>
                        <a:rPr lang="en-US" sz="1400" baseline="0" dirty="0" smtClean="0"/>
                        <a:t> patients</a:t>
                      </a:r>
                      <a:endParaRPr lang="en-US" sz="1400" dirty="0" smtClean="0"/>
                    </a:p>
                  </a:txBody>
                  <a:tcPr/>
                </a:tc>
              </a:tr>
              <a:tr h="157842">
                <a:tc vMerge="1">
                  <a:txBody>
                    <a:bodyPr/>
                    <a:lstStyle/>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400" baseline="0" dirty="0" smtClean="0"/>
                        <a:t>Framingham</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400" baseline="0" dirty="0" smtClean="0"/>
                        <a:t>10-year risk of CVD</a:t>
                      </a:r>
                      <a:endParaRPr lang="en-US" sz="1400" dirty="0" smtClean="0"/>
                    </a:p>
                  </a:txBody>
                  <a:tcPr/>
                </a:tc>
              </a:tr>
              <a:tr h="157842">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400" dirty="0" smtClean="0"/>
                        <a:t>MELD, MELD-Na</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400" dirty="0" smtClean="0"/>
                        <a:t>Risk of 3-month</a:t>
                      </a:r>
                      <a:r>
                        <a:rPr lang="en-US" sz="1400" baseline="0" dirty="0" smtClean="0"/>
                        <a:t> </a:t>
                      </a:r>
                      <a:r>
                        <a:rPr lang="en-US" sz="1400" dirty="0" smtClean="0"/>
                        <a:t>mortality and need for liver transplant in liver failure</a:t>
                      </a:r>
                    </a:p>
                  </a:txBody>
                  <a:tcPr/>
                </a:tc>
              </a:tr>
              <a:tr h="268332">
                <a:tc vMerge="1">
                  <a:txBody>
                    <a:bodyPr/>
                    <a:lstStyle/>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400" dirty="0" smtClean="0"/>
                        <a:t>PESI</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400" dirty="0" smtClean="0"/>
                        <a:t>Risk of death following PE</a:t>
                      </a:r>
                    </a:p>
                  </a:txBody>
                  <a:tcPr/>
                </a:tc>
              </a:tr>
              <a:tr h="268332">
                <a:tc vMerge="1">
                  <a:txBody>
                    <a:bodyPr/>
                    <a:lstStyle/>
                    <a:p>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400" dirty="0" smtClean="0"/>
                        <a:t>GRACE, TIMI score</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400" dirty="0" smtClean="0"/>
                        <a:t>Short and long-term mortality after</a:t>
                      </a:r>
                      <a:r>
                        <a:rPr lang="en-US" sz="1400" baseline="0" dirty="0" smtClean="0"/>
                        <a:t> ACS</a:t>
                      </a:r>
                      <a:endParaRPr lang="en-US" sz="1400" dirty="0" smtClean="0"/>
                    </a:p>
                  </a:txBody>
                  <a:tcPr/>
                </a:tc>
              </a:tr>
              <a:tr h="157842">
                <a:tc rowSpan="3">
                  <a:txBody>
                    <a:bodyPr/>
                    <a:lstStyle/>
                    <a:p>
                      <a:r>
                        <a:rPr lang="en-US" sz="1400" b="1" dirty="0" smtClean="0"/>
                        <a:t>Surgery</a:t>
                      </a:r>
                      <a:endParaRPr lang="en-US" sz="1400" b="1" dirty="0"/>
                    </a:p>
                  </a:txBody>
                  <a:tcPr/>
                </a:tc>
                <a:tc>
                  <a:txBody>
                    <a:bodyPr/>
                    <a:lstStyle/>
                    <a:p>
                      <a:pPr marL="0" indent="0">
                        <a:buFont typeface="Arial"/>
                        <a:buNone/>
                      </a:pPr>
                      <a:r>
                        <a:rPr lang="en-US" sz="1400" dirty="0" err="1" smtClean="0"/>
                        <a:t>EuroSCORE</a:t>
                      </a:r>
                      <a:endParaRPr lang="en-US" sz="1400" dirty="0"/>
                    </a:p>
                  </a:txBody>
                  <a:tcPr/>
                </a:tc>
                <a:tc>
                  <a:txBody>
                    <a:bodyPr/>
                    <a:lstStyle/>
                    <a:p>
                      <a:pPr marL="0" indent="0">
                        <a:buFont typeface="Arial"/>
                        <a:buNone/>
                      </a:pPr>
                      <a:r>
                        <a:rPr lang="en-US" sz="1400" dirty="0" smtClean="0"/>
                        <a:t>Early mortality following cardiac surgery</a:t>
                      </a:r>
                      <a:endParaRPr lang="en-US" sz="1400" dirty="0"/>
                    </a:p>
                  </a:txBody>
                  <a:tcPr/>
                </a:tc>
              </a:tr>
              <a:tr h="157842">
                <a:tc vMerge="1">
                  <a:txBody>
                    <a:bodyPr/>
                    <a:lstStyle/>
                    <a:p>
                      <a:endParaRPr lang="en-US" sz="1400" b="1" dirty="0"/>
                    </a:p>
                  </a:txBody>
                  <a:tcPr/>
                </a:tc>
                <a:tc>
                  <a:txBody>
                    <a:bodyPr/>
                    <a:lstStyle/>
                    <a:p>
                      <a:pPr marL="0" indent="0">
                        <a:buFont typeface="Arial"/>
                        <a:buNone/>
                      </a:pPr>
                      <a:r>
                        <a:rPr lang="en-US" sz="1400" dirty="0" smtClean="0"/>
                        <a:t>Gupta Perioperative Cardiac Risk</a:t>
                      </a:r>
                      <a:endParaRPr lang="en-US" sz="1400" dirty="0"/>
                    </a:p>
                  </a:txBody>
                  <a:tcPr/>
                </a:tc>
                <a:tc>
                  <a:txBody>
                    <a:bodyPr/>
                    <a:lstStyle/>
                    <a:p>
                      <a:pPr marL="0" indent="0">
                        <a:buFont typeface="Arial"/>
                        <a:buNone/>
                      </a:pPr>
                      <a:r>
                        <a:rPr lang="en-US" sz="1400" dirty="0" smtClean="0"/>
                        <a:t>Risk of perioperative MI or cardiac arrest</a:t>
                      </a:r>
                      <a:endParaRPr lang="en-US" sz="1400" dirty="0"/>
                    </a:p>
                  </a:txBody>
                  <a:tcPr/>
                </a:tc>
              </a:tr>
              <a:tr h="157842">
                <a:tc vMerge="1">
                  <a:txBody>
                    <a:bodyPr/>
                    <a:lstStyle/>
                    <a:p>
                      <a:endParaRPr lang="en-US" sz="1400" b="1" dirty="0"/>
                    </a:p>
                  </a:txBody>
                  <a:tcPr/>
                </a:tc>
                <a:tc>
                  <a:txBody>
                    <a:bodyPr/>
                    <a:lstStyle/>
                    <a:p>
                      <a:pPr marL="0" indent="0">
                        <a:buFont typeface="Arial"/>
                        <a:buNone/>
                      </a:pPr>
                      <a:r>
                        <a:rPr lang="en-US" sz="1400" dirty="0" smtClean="0"/>
                        <a:t>Postoperative</a:t>
                      </a:r>
                      <a:r>
                        <a:rPr lang="en-US" sz="1400" baseline="0" dirty="0" smtClean="0"/>
                        <a:t> Respiratory Failure Risk Calculator</a:t>
                      </a:r>
                      <a:endParaRPr lang="en-US" sz="1400" dirty="0"/>
                    </a:p>
                  </a:txBody>
                  <a:tcPr/>
                </a:tc>
                <a:tc>
                  <a:txBody>
                    <a:bodyPr/>
                    <a:lstStyle/>
                    <a:p>
                      <a:pPr marL="0" indent="0">
                        <a:buFont typeface="Arial"/>
                        <a:buNone/>
                      </a:pPr>
                      <a:r>
                        <a:rPr lang="en-US" sz="1400" dirty="0" smtClean="0"/>
                        <a:t>As name suggests</a:t>
                      </a:r>
                      <a:endParaRPr lang="en-US" sz="1400" dirty="0"/>
                    </a:p>
                  </a:txBody>
                  <a:tcPr/>
                </a:tc>
              </a:tr>
              <a:tr h="157842">
                <a:tc>
                  <a:txBody>
                    <a:bodyPr/>
                    <a:lstStyle/>
                    <a:p>
                      <a:r>
                        <a:rPr lang="en-US" sz="1400" b="1" dirty="0" smtClean="0"/>
                        <a:t>ICU</a:t>
                      </a:r>
                      <a:endParaRPr lang="en-US" sz="1400" b="1" dirty="0"/>
                    </a:p>
                  </a:txBody>
                  <a:tcPr/>
                </a:tc>
                <a:tc>
                  <a:txBody>
                    <a:bodyPr/>
                    <a:lstStyle/>
                    <a:p>
                      <a:pPr marL="0" indent="0">
                        <a:buFont typeface="Arial"/>
                        <a:buNone/>
                      </a:pPr>
                      <a:r>
                        <a:rPr lang="en-US" sz="1400" dirty="0" smtClean="0"/>
                        <a:t>Clinical Pulmonary</a:t>
                      </a:r>
                      <a:r>
                        <a:rPr lang="en-US" sz="1400" baseline="0" dirty="0" smtClean="0"/>
                        <a:t> Infection Score</a:t>
                      </a:r>
                      <a:endParaRPr lang="en-US" sz="1400" dirty="0"/>
                    </a:p>
                  </a:txBody>
                  <a:tcPr/>
                </a:tc>
                <a:tc>
                  <a:txBody>
                    <a:bodyPr/>
                    <a:lstStyle/>
                    <a:p>
                      <a:pPr marL="0" indent="0">
                        <a:buFont typeface="Arial"/>
                        <a:buNone/>
                      </a:pPr>
                      <a:r>
                        <a:rPr lang="en-US" sz="1400" dirty="0" smtClean="0"/>
                        <a:t>Presence of ventilator-acquired</a:t>
                      </a:r>
                      <a:r>
                        <a:rPr lang="en-US" sz="1400" baseline="0" dirty="0" smtClean="0"/>
                        <a:t> pneumonia</a:t>
                      </a:r>
                      <a:endParaRPr lang="en-US" sz="1400" dirty="0"/>
                    </a:p>
                  </a:txBody>
                  <a:tcPr/>
                </a:tc>
              </a:tr>
              <a:tr h="157842">
                <a:tc rowSpan="2">
                  <a:txBody>
                    <a:bodyPr/>
                    <a:lstStyle/>
                    <a:p>
                      <a:r>
                        <a:rPr lang="en-US" sz="1400" b="1" dirty="0" smtClean="0"/>
                        <a:t>Pediatrics!</a:t>
                      </a:r>
                      <a:endParaRPr lang="en-US" sz="1400" b="1" dirty="0"/>
                    </a:p>
                  </a:txBody>
                  <a:tcPr/>
                </a:tc>
                <a:tc>
                  <a:txBody>
                    <a:bodyPr/>
                    <a:lstStyle/>
                    <a:p>
                      <a:pPr marL="0" indent="0">
                        <a:buFont typeface="Arial"/>
                        <a:buNone/>
                      </a:pPr>
                      <a:r>
                        <a:rPr lang="en-US" sz="1400" dirty="0" smtClean="0"/>
                        <a:t>APGAR</a:t>
                      </a:r>
                      <a:endParaRPr lang="en-US" sz="1400" dirty="0"/>
                    </a:p>
                  </a:txBody>
                  <a:tcPr/>
                </a:tc>
                <a:tc>
                  <a:txBody>
                    <a:bodyPr/>
                    <a:lstStyle/>
                    <a:p>
                      <a:pPr marL="0" indent="0">
                        <a:buFont typeface="Arial"/>
                        <a:buNone/>
                      </a:pPr>
                      <a:r>
                        <a:rPr lang="en-US" sz="1400" dirty="0" smtClean="0"/>
                        <a:t>Neonatal problems including death</a:t>
                      </a:r>
                      <a:endParaRPr lang="en-US" sz="1400" dirty="0"/>
                    </a:p>
                  </a:txBody>
                  <a:tcPr/>
                </a:tc>
              </a:tr>
              <a:tr h="157842">
                <a:tc vMerge="1">
                  <a:txBody>
                    <a:bodyPr/>
                    <a:lstStyle/>
                    <a:p>
                      <a:endParaRPr lang="en-US" sz="1400" b="1" dirty="0"/>
                    </a:p>
                  </a:txBody>
                  <a:tcPr/>
                </a:tc>
                <a:tc>
                  <a:txBody>
                    <a:bodyPr/>
                    <a:lstStyle/>
                    <a:p>
                      <a:pPr marL="0" indent="0">
                        <a:buFont typeface="Arial"/>
                        <a:buNone/>
                      </a:pPr>
                      <a:r>
                        <a:rPr lang="en-US" sz="1400" dirty="0" smtClean="0"/>
                        <a:t>Pediatric Trauma Score</a:t>
                      </a:r>
                      <a:endParaRPr lang="en-US" sz="1400" dirty="0"/>
                    </a:p>
                  </a:txBody>
                  <a:tcPr/>
                </a:tc>
                <a:tc>
                  <a:txBody>
                    <a:bodyPr/>
                    <a:lstStyle/>
                    <a:p>
                      <a:pPr marL="0" indent="0">
                        <a:buFont typeface="Arial"/>
                        <a:buNone/>
                      </a:pPr>
                      <a:r>
                        <a:rPr lang="en-US" sz="1400" dirty="0" smtClean="0"/>
                        <a:t>Risk of mortality following traumatic injury</a:t>
                      </a:r>
                      <a:endParaRPr lang="en-US" sz="1400" dirty="0"/>
                    </a:p>
                  </a:txBody>
                  <a:tcPr/>
                </a:tc>
              </a:tr>
            </a:tbl>
          </a:graphicData>
        </a:graphic>
      </p:graphicFrame>
    </p:spTree>
    <p:extLst>
      <p:ext uri="{BB962C8B-B14F-4D97-AF65-F5344CB8AC3E}">
        <p14:creationId xmlns:p14="http://schemas.microsoft.com/office/powerpoint/2010/main" val="4167145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likelihood ratio:</a:t>
            </a:r>
            <a:br>
              <a:rPr lang="en-US" sz="3600" dirty="0" smtClean="0"/>
            </a:br>
            <a:r>
              <a:rPr lang="en-US" sz="3600" dirty="0" smtClean="0"/>
              <a:t>Example from the original CHADS2 study</a:t>
            </a:r>
            <a:endParaRPr lang="en-US" sz="36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99783648"/>
              </p:ext>
            </p:extLst>
          </p:nvPr>
        </p:nvGraphicFramePr>
        <p:xfrm>
          <a:off x="612775" y="1600200"/>
          <a:ext cx="8153400" cy="1112520"/>
        </p:xfrm>
        <a:graphic>
          <a:graphicData uri="http://schemas.openxmlformats.org/drawingml/2006/table">
            <a:tbl>
              <a:tblPr firstRow="1" bandRow="1">
                <a:tableStyleId>{793D81CF-94F2-401A-BA57-92F5A7B2D0C5}</a:tableStyleId>
              </a:tblPr>
              <a:tblGrid>
                <a:gridCol w="2717800"/>
                <a:gridCol w="2717800"/>
                <a:gridCol w="2717800"/>
              </a:tblGrid>
              <a:tr h="370840">
                <a:tc>
                  <a:txBody>
                    <a:bodyPr/>
                    <a:lstStyle/>
                    <a:p>
                      <a:endParaRPr lang="en-US" dirty="0"/>
                    </a:p>
                  </a:txBody>
                  <a:tcPr/>
                </a:tc>
                <a:tc>
                  <a:txBody>
                    <a:bodyPr/>
                    <a:lstStyle/>
                    <a:p>
                      <a:pPr algn="ctr"/>
                      <a:r>
                        <a:rPr lang="en-US" dirty="0" smtClean="0"/>
                        <a:t>Stroke</a:t>
                      </a:r>
                      <a:endParaRPr lang="en-US" dirty="0"/>
                    </a:p>
                  </a:txBody>
                  <a:tcPr/>
                </a:tc>
                <a:tc>
                  <a:txBody>
                    <a:bodyPr/>
                    <a:lstStyle/>
                    <a:p>
                      <a:pPr algn="ctr"/>
                      <a:r>
                        <a:rPr lang="en-US" dirty="0" smtClean="0"/>
                        <a:t>No stroke</a:t>
                      </a:r>
                      <a:endParaRPr lang="en-US" dirty="0"/>
                    </a:p>
                  </a:txBody>
                  <a:tcPr/>
                </a:tc>
              </a:tr>
              <a:tr h="370840">
                <a:tc>
                  <a:txBody>
                    <a:bodyPr/>
                    <a:lstStyle/>
                    <a:p>
                      <a:r>
                        <a:rPr lang="en-US" b="1" dirty="0" smtClean="0"/>
                        <a:t>CHADS2 ≥1</a:t>
                      </a:r>
                      <a:r>
                        <a:rPr lang="en-US" b="1" baseline="0" dirty="0" smtClean="0"/>
                        <a:t> (+ test)</a:t>
                      </a:r>
                      <a:endParaRPr lang="en-US" b="1" dirty="0"/>
                    </a:p>
                  </a:txBody>
                  <a:tcPr/>
                </a:tc>
                <a:tc>
                  <a:txBody>
                    <a:bodyPr/>
                    <a:lstStyle/>
                    <a:p>
                      <a:pPr algn="ctr"/>
                      <a:r>
                        <a:rPr lang="en-US" dirty="0" smtClean="0"/>
                        <a:t>92 (true+)</a:t>
                      </a:r>
                      <a:endParaRPr lang="en-US" dirty="0"/>
                    </a:p>
                  </a:txBody>
                  <a:tcPr/>
                </a:tc>
                <a:tc>
                  <a:txBody>
                    <a:bodyPr/>
                    <a:lstStyle/>
                    <a:p>
                      <a:pPr algn="ctr"/>
                      <a:r>
                        <a:rPr lang="en-US" dirty="0" smtClean="0"/>
                        <a:t>152</a:t>
                      </a:r>
                      <a:r>
                        <a:rPr lang="en-US" baseline="0" dirty="0" smtClean="0"/>
                        <a:t>1 (false+)</a:t>
                      </a:r>
                      <a:endParaRPr lang="en-US" dirty="0"/>
                    </a:p>
                  </a:txBody>
                  <a:tcPr/>
                </a:tc>
              </a:tr>
              <a:tr h="370840">
                <a:tc>
                  <a:txBody>
                    <a:bodyPr/>
                    <a:lstStyle/>
                    <a:p>
                      <a:r>
                        <a:rPr lang="en-US" b="1" dirty="0" smtClean="0"/>
                        <a:t>CHADS2</a:t>
                      </a:r>
                      <a:r>
                        <a:rPr lang="en-US" b="1" baseline="0" dirty="0" smtClean="0"/>
                        <a:t> = 0 (- test)</a:t>
                      </a:r>
                      <a:endParaRPr lang="en-US" b="1" dirty="0"/>
                    </a:p>
                  </a:txBody>
                  <a:tcPr/>
                </a:tc>
                <a:tc>
                  <a:txBody>
                    <a:bodyPr/>
                    <a:lstStyle/>
                    <a:p>
                      <a:pPr algn="ctr"/>
                      <a:r>
                        <a:rPr lang="en-US" dirty="0" smtClean="0"/>
                        <a:t>2 (false-)</a:t>
                      </a:r>
                      <a:endParaRPr lang="en-US" dirty="0"/>
                    </a:p>
                  </a:txBody>
                  <a:tcPr/>
                </a:tc>
                <a:tc>
                  <a:txBody>
                    <a:bodyPr/>
                    <a:lstStyle/>
                    <a:p>
                      <a:pPr algn="ctr"/>
                      <a:r>
                        <a:rPr lang="en-US" dirty="0" smtClean="0"/>
                        <a:t>118 (true-)</a:t>
                      </a:r>
                      <a:endParaRPr lang="en-US" dirty="0"/>
                    </a:p>
                  </a:txBody>
                  <a:tcPr/>
                </a:tc>
              </a:tr>
            </a:tbl>
          </a:graphicData>
        </a:graphic>
      </p:graphicFrame>
      <p:sp>
        <p:nvSpPr>
          <p:cNvPr id="5" name="Content Placeholder 2"/>
          <p:cNvSpPr txBox="1">
            <a:spLocks/>
          </p:cNvSpPr>
          <p:nvPr/>
        </p:nvSpPr>
        <p:spPr>
          <a:xfrm>
            <a:off x="612648" y="3199644"/>
            <a:ext cx="8153400" cy="2896356"/>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400" dirty="0" err="1" smtClean="0"/>
              <a:t>Sn</a:t>
            </a:r>
            <a:r>
              <a:rPr lang="en-US" sz="2400" dirty="0" smtClean="0"/>
              <a:t> = 0.98</a:t>
            </a:r>
          </a:p>
          <a:p>
            <a:r>
              <a:rPr lang="en-US" sz="2400" dirty="0" err="1" smtClean="0"/>
              <a:t>Sp</a:t>
            </a:r>
            <a:r>
              <a:rPr lang="en-US" sz="2400" dirty="0" smtClean="0"/>
              <a:t> = 0.07</a:t>
            </a:r>
          </a:p>
          <a:p>
            <a:endParaRPr lang="en-US" sz="2400" dirty="0"/>
          </a:p>
          <a:p>
            <a:pPr marL="0" indent="0">
              <a:buNone/>
            </a:pPr>
            <a:r>
              <a:rPr lang="en-US" sz="2400" dirty="0" smtClean="0"/>
              <a:t>What do the sensitivity and specificity of this cutoff tell us about CHADS2?</a:t>
            </a:r>
            <a:endParaRPr lang="en-US" sz="2100" dirty="0"/>
          </a:p>
        </p:txBody>
      </p:sp>
    </p:spTree>
    <p:extLst>
      <p:ext uri="{BB962C8B-B14F-4D97-AF65-F5344CB8AC3E}">
        <p14:creationId xmlns:p14="http://schemas.microsoft.com/office/powerpoint/2010/main" val="230588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likelihood ratio:</a:t>
            </a:r>
            <a:br>
              <a:rPr lang="en-US" sz="3600" dirty="0" smtClean="0"/>
            </a:br>
            <a:r>
              <a:rPr lang="en-US" sz="3600" dirty="0" smtClean="0"/>
              <a:t>Example from the original CHADS2 study</a:t>
            </a:r>
            <a:endParaRPr lang="en-US" sz="36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62992049"/>
              </p:ext>
            </p:extLst>
          </p:nvPr>
        </p:nvGraphicFramePr>
        <p:xfrm>
          <a:off x="612775" y="1600200"/>
          <a:ext cx="8153400" cy="1112520"/>
        </p:xfrm>
        <a:graphic>
          <a:graphicData uri="http://schemas.openxmlformats.org/drawingml/2006/table">
            <a:tbl>
              <a:tblPr firstRow="1" bandRow="1">
                <a:tableStyleId>{793D81CF-94F2-401A-BA57-92F5A7B2D0C5}</a:tableStyleId>
              </a:tblPr>
              <a:tblGrid>
                <a:gridCol w="2717800"/>
                <a:gridCol w="2717800"/>
                <a:gridCol w="2717800"/>
              </a:tblGrid>
              <a:tr h="370840">
                <a:tc>
                  <a:txBody>
                    <a:bodyPr/>
                    <a:lstStyle/>
                    <a:p>
                      <a:endParaRPr lang="en-US" dirty="0"/>
                    </a:p>
                  </a:txBody>
                  <a:tcPr/>
                </a:tc>
                <a:tc>
                  <a:txBody>
                    <a:bodyPr/>
                    <a:lstStyle/>
                    <a:p>
                      <a:pPr algn="ctr"/>
                      <a:r>
                        <a:rPr lang="en-US" dirty="0" smtClean="0"/>
                        <a:t>Stroke</a:t>
                      </a:r>
                      <a:endParaRPr lang="en-US" dirty="0"/>
                    </a:p>
                  </a:txBody>
                  <a:tcPr/>
                </a:tc>
                <a:tc>
                  <a:txBody>
                    <a:bodyPr/>
                    <a:lstStyle/>
                    <a:p>
                      <a:pPr algn="ctr"/>
                      <a:r>
                        <a:rPr lang="en-US" dirty="0" smtClean="0"/>
                        <a:t>No stroke</a:t>
                      </a:r>
                      <a:endParaRPr lang="en-US" dirty="0"/>
                    </a:p>
                  </a:txBody>
                  <a:tcPr/>
                </a:tc>
              </a:tr>
              <a:tr h="370840">
                <a:tc>
                  <a:txBody>
                    <a:bodyPr/>
                    <a:lstStyle/>
                    <a:p>
                      <a:r>
                        <a:rPr lang="en-US" b="1" dirty="0" smtClean="0"/>
                        <a:t>CHADS2 ≥1</a:t>
                      </a:r>
                      <a:r>
                        <a:rPr lang="en-US" b="1" baseline="0" dirty="0" smtClean="0"/>
                        <a:t> (+ test)</a:t>
                      </a:r>
                      <a:endParaRPr lang="en-US" b="1" dirty="0"/>
                    </a:p>
                  </a:txBody>
                  <a:tcPr/>
                </a:tc>
                <a:tc>
                  <a:txBody>
                    <a:bodyPr/>
                    <a:lstStyle/>
                    <a:p>
                      <a:pPr algn="ctr"/>
                      <a:r>
                        <a:rPr lang="en-US" dirty="0" smtClean="0"/>
                        <a:t>92 (true+)</a:t>
                      </a:r>
                      <a:endParaRPr lang="en-US" dirty="0"/>
                    </a:p>
                  </a:txBody>
                  <a:tcPr/>
                </a:tc>
                <a:tc>
                  <a:txBody>
                    <a:bodyPr/>
                    <a:lstStyle/>
                    <a:p>
                      <a:pPr algn="ctr"/>
                      <a:r>
                        <a:rPr lang="en-US" dirty="0" smtClean="0"/>
                        <a:t>152</a:t>
                      </a:r>
                      <a:r>
                        <a:rPr lang="en-US" baseline="0" dirty="0" smtClean="0"/>
                        <a:t>1 (false+)</a:t>
                      </a:r>
                      <a:endParaRPr lang="en-US" dirty="0"/>
                    </a:p>
                  </a:txBody>
                  <a:tcPr/>
                </a:tc>
              </a:tr>
              <a:tr h="370840">
                <a:tc>
                  <a:txBody>
                    <a:bodyPr/>
                    <a:lstStyle/>
                    <a:p>
                      <a:r>
                        <a:rPr lang="en-US" b="1" dirty="0" smtClean="0"/>
                        <a:t>CHADS2</a:t>
                      </a:r>
                      <a:r>
                        <a:rPr lang="en-US" b="1" baseline="0" dirty="0" smtClean="0"/>
                        <a:t> = 0 (- test)</a:t>
                      </a:r>
                      <a:endParaRPr lang="en-US" b="1" dirty="0"/>
                    </a:p>
                  </a:txBody>
                  <a:tcPr/>
                </a:tc>
                <a:tc>
                  <a:txBody>
                    <a:bodyPr/>
                    <a:lstStyle/>
                    <a:p>
                      <a:pPr algn="ctr"/>
                      <a:r>
                        <a:rPr lang="en-US" dirty="0" smtClean="0"/>
                        <a:t>2 (false-)</a:t>
                      </a:r>
                      <a:endParaRPr lang="en-US" dirty="0"/>
                    </a:p>
                  </a:txBody>
                  <a:tcPr/>
                </a:tc>
                <a:tc>
                  <a:txBody>
                    <a:bodyPr/>
                    <a:lstStyle/>
                    <a:p>
                      <a:pPr algn="ctr"/>
                      <a:r>
                        <a:rPr lang="en-US" dirty="0" smtClean="0"/>
                        <a:t>118 (true-)</a:t>
                      </a:r>
                      <a:endParaRPr lang="en-US" dirty="0"/>
                    </a:p>
                  </a:txBody>
                  <a:tcPr/>
                </a:tc>
              </a:tr>
            </a:tbl>
          </a:graphicData>
        </a:graphic>
      </p:graphicFrame>
      <p:sp>
        <p:nvSpPr>
          <p:cNvPr id="5" name="Content Placeholder 2"/>
          <p:cNvSpPr txBox="1">
            <a:spLocks/>
          </p:cNvSpPr>
          <p:nvPr/>
        </p:nvSpPr>
        <p:spPr>
          <a:xfrm>
            <a:off x="612648" y="3199644"/>
            <a:ext cx="8153400" cy="2896356"/>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400" dirty="0" smtClean="0"/>
              <a:t>LR+ = 1.05 </a:t>
            </a:r>
            <a:r>
              <a:rPr lang="en-US" sz="1800" dirty="0" smtClean="0"/>
              <a:t>(95% CI 1.02-1.09)</a:t>
            </a:r>
            <a:endParaRPr lang="en-US" sz="2400" dirty="0" smtClean="0"/>
          </a:p>
          <a:p>
            <a:r>
              <a:rPr lang="en-US" sz="2400" dirty="0" smtClean="0"/>
              <a:t>LR- = 0.29 </a:t>
            </a:r>
            <a:r>
              <a:rPr lang="en-US" sz="1800" dirty="0" smtClean="0"/>
              <a:t>(95% CI 0.07-1.18)</a:t>
            </a:r>
          </a:p>
          <a:p>
            <a:pPr lvl="1"/>
            <a:r>
              <a:rPr lang="en-US" sz="1800" dirty="0" smtClean="0"/>
              <a:t>Note that the confidence interval crosses 1</a:t>
            </a:r>
          </a:p>
          <a:p>
            <a:endParaRPr lang="en-US" sz="2400" dirty="0"/>
          </a:p>
          <a:p>
            <a:pPr marL="0" indent="0">
              <a:buNone/>
            </a:pPr>
            <a:r>
              <a:rPr lang="en-US" sz="2400" dirty="0" smtClean="0"/>
              <a:t>What do these likelihood ratios tell us?</a:t>
            </a:r>
            <a:endParaRPr lang="en-US" sz="3200" dirty="0" smtClean="0"/>
          </a:p>
        </p:txBody>
      </p:sp>
    </p:spTree>
    <p:extLst>
      <p:ext uri="{BB962C8B-B14F-4D97-AF65-F5344CB8AC3E}">
        <p14:creationId xmlns:p14="http://schemas.microsoft.com/office/powerpoint/2010/main" val="2809880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 likelihood </a:t>
            </a:r>
            <a:r>
              <a:rPr lang="en-US" sz="3600" dirty="0" smtClean="0"/>
              <a:t>ratio needs </a:t>
            </a:r>
            <a:r>
              <a:rPr lang="en-US" sz="3600" dirty="0" smtClean="0"/>
              <a:t>to be applied to prior knowledge to be useful!</a:t>
            </a:r>
            <a:endParaRPr lang="en-US" sz="3600" dirty="0"/>
          </a:p>
        </p:txBody>
      </p:sp>
      <p:sp>
        <p:nvSpPr>
          <p:cNvPr id="3" name="Content Placeholder 2"/>
          <p:cNvSpPr>
            <a:spLocks noGrp="1"/>
          </p:cNvSpPr>
          <p:nvPr>
            <p:ph sz="quarter" idx="1"/>
          </p:nvPr>
        </p:nvSpPr>
        <p:spPr/>
        <p:txBody>
          <a:bodyPr/>
          <a:lstStyle/>
          <a:p>
            <a:r>
              <a:rPr lang="en-US" dirty="0" smtClean="0"/>
              <a:t>LR without pre-test probability = as good as RRR without absolute baseline risk</a:t>
            </a:r>
          </a:p>
          <a:p>
            <a:endParaRPr lang="en-US" dirty="0"/>
          </a:p>
          <a:p>
            <a:r>
              <a:rPr lang="en-US" dirty="0" smtClean="0"/>
              <a:t>How do I find out my patient’s pre-test probability?</a:t>
            </a:r>
          </a:p>
          <a:p>
            <a:pPr lvl="1"/>
            <a:r>
              <a:rPr lang="en-US" b="1" dirty="0" smtClean="0"/>
              <a:t>Cohort studies of representative individuals with the condition of interest</a:t>
            </a:r>
            <a:endParaRPr lang="en-US" b="1" dirty="0"/>
          </a:p>
        </p:txBody>
      </p:sp>
    </p:spTree>
    <p:extLst>
      <p:ext uri="{BB962C8B-B14F-4D97-AF65-F5344CB8AC3E}">
        <p14:creationId xmlns:p14="http://schemas.microsoft.com/office/powerpoint/2010/main" val="731187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Applying the CHADS2 ≥ or = 0 LRs</a:t>
            </a:r>
            <a:endParaRPr lang="en-US" dirty="0"/>
          </a:p>
        </p:txBody>
      </p:sp>
      <p:sp>
        <p:nvSpPr>
          <p:cNvPr id="3" name="Content Placeholder 2"/>
          <p:cNvSpPr>
            <a:spLocks noGrp="1"/>
          </p:cNvSpPr>
          <p:nvPr>
            <p:ph sz="quarter" idx="1"/>
          </p:nvPr>
        </p:nvSpPr>
        <p:spPr/>
        <p:txBody>
          <a:bodyPr>
            <a:normAutofit/>
          </a:bodyPr>
          <a:lstStyle/>
          <a:p>
            <a:r>
              <a:rPr lang="en-US" dirty="0" smtClean="0"/>
              <a:t>Remember that</a:t>
            </a:r>
          </a:p>
          <a:p>
            <a:pPr lvl="1"/>
            <a:r>
              <a:rPr lang="en-US" dirty="0" smtClean="0"/>
              <a:t>If CHADS2 =0, LR for stroke is 0.29</a:t>
            </a:r>
            <a:r>
              <a:rPr lang="en-US" sz="1800" dirty="0" smtClean="0"/>
              <a:t> </a:t>
            </a:r>
            <a:r>
              <a:rPr lang="en-US" sz="1800" dirty="0"/>
              <a:t>(95% CI 0.07-1.18)</a:t>
            </a:r>
          </a:p>
          <a:p>
            <a:pPr lvl="1"/>
            <a:r>
              <a:rPr lang="en-US" dirty="0" smtClean="0"/>
              <a:t>If CHADS2 ≥1, LR for stroke is 1.05 </a:t>
            </a:r>
            <a:r>
              <a:rPr lang="en-US" sz="1800" dirty="0" smtClean="0"/>
              <a:t>(</a:t>
            </a:r>
            <a:r>
              <a:rPr lang="en-US" sz="1800" dirty="0"/>
              <a:t>95% CI 1.02-1.09)</a:t>
            </a:r>
            <a:endParaRPr lang="en-US" sz="1800" dirty="0" smtClean="0"/>
          </a:p>
          <a:p>
            <a:pPr lvl="1"/>
            <a:endParaRPr lang="en-US" dirty="0"/>
          </a:p>
          <a:p>
            <a:pPr lvl="1"/>
            <a:endParaRPr lang="en-US" dirty="0" smtClean="0"/>
          </a:p>
          <a:p>
            <a:r>
              <a:rPr lang="en-US" dirty="0" smtClean="0"/>
              <a:t>We will use the overall 1-year risk of stroke in this </a:t>
            </a:r>
            <a:r>
              <a:rPr lang="en-US" dirty="0" err="1" smtClean="0"/>
              <a:t>afib</a:t>
            </a:r>
            <a:r>
              <a:rPr lang="en-US" dirty="0" smtClean="0"/>
              <a:t> cohort, which was 5.4%, as our pre-test probability</a:t>
            </a:r>
          </a:p>
        </p:txBody>
      </p:sp>
    </p:spTree>
    <p:extLst>
      <p:ext uri="{BB962C8B-B14F-4D97-AF65-F5344CB8AC3E}">
        <p14:creationId xmlns:p14="http://schemas.microsoft.com/office/powerpoint/2010/main" val="75298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Applying the LR to the pre-test probability and spitting out a post-test probability</a:t>
            </a:r>
            <a:endParaRPr lang="en-US" sz="3600" dirty="0"/>
          </a:p>
        </p:txBody>
      </p:sp>
      <p:sp>
        <p:nvSpPr>
          <p:cNvPr id="3" name="Content Placeholder 2"/>
          <p:cNvSpPr>
            <a:spLocks noGrp="1"/>
          </p:cNvSpPr>
          <p:nvPr>
            <p:ph sz="quarter" idx="1"/>
          </p:nvPr>
        </p:nvSpPr>
        <p:spPr>
          <a:xfrm>
            <a:off x="612648" y="1600200"/>
            <a:ext cx="4071719" cy="4495800"/>
          </a:xfrm>
        </p:spPr>
        <p:txBody>
          <a:bodyPr/>
          <a:lstStyle/>
          <a:p>
            <a:pPr marL="0" indent="0">
              <a:buNone/>
            </a:pPr>
            <a:r>
              <a:rPr lang="en-US" dirty="0" smtClean="0"/>
              <a:t>3 ways:</a:t>
            </a:r>
          </a:p>
          <a:p>
            <a:pPr marL="514350" indent="-514350">
              <a:buFont typeface="+mj-lt"/>
              <a:buAutoNum type="arabicPeriod"/>
            </a:pPr>
            <a:r>
              <a:rPr lang="en-US" dirty="0" smtClean="0"/>
              <a:t>Calculate by hand</a:t>
            </a:r>
          </a:p>
          <a:p>
            <a:pPr marL="514350" indent="-514350">
              <a:buFont typeface="+mj-lt"/>
              <a:buAutoNum type="arabicPeriod"/>
            </a:pPr>
            <a:r>
              <a:rPr lang="en-US" dirty="0" smtClean="0"/>
              <a:t>Use a nomogram</a:t>
            </a:r>
          </a:p>
          <a:p>
            <a:pPr marL="514350" indent="-514350">
              <a:buFont typeface="+mj-lt"/>
              <a:buAutoNum type="arabicPeriod"/>
            </a:pPr>
            <a:r>
              <a:rPr lang="en-US" dirty="0" smtClean="0"/>
              <a:t>Cheat and use </a:t>
            </a:r>
            <a:r>
              <a:rPr lang="en-US" dirty="0" err="1" smtClean="0"/>
              <a:t>MedCalc’s</a:t>
            </a:r>
            <a:r>
              <a:rPr lang="en-US" dirty="0" smtClean="0"/>
              <a:t> ‘post-test probability’ calculator or similar online calculator</a:t>
            </a:r>
            <a:endParaRPr lang="en-US" dirty="0"/>
          </a:p>
        </p:txBody>
      </p:sp>
      <p:pic>
        <p:nvPicPr>
          <p:cNvPr id="4" name="Picture 3" descr="nomogr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0301" y="1600200"/>
            <a:ext cx="3595747" cy="5058423"/>
          </a:xfrm>
          <a:prstGeom prst="rect">
            <a:avLst/>
          </a:prstGeom>
        </p:spPr>
      </p:pic>
    </p:spTree>
    <p:extLst>
      <p:ext uri="{BB962C8B-B14F-4D97-AF65-F5344CB8AC3E}">
        <p14:creationId xmlns:p14="http://schemas.microsoft.com/office/powerpoint/2010/main" val="3970888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CHADS2 score</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t>Pre-test probability = 5.4%</a:t>
            </a:r>
          </a:p>
          <a:p>
            <a:pPr lvl="1"/>
            <a:r>
              <a:rPr lang="en-US" sz="2400" dirty="0" smtClean="0"/>
              <a:t>If CHADS2 =0, LR = 0.07-1.18</a:t>
            </a:r>
          </a:p>
          <a:p>
            <a:pPr lvl="1"/>
            <a:r>
              <a:rPr lang="en-US" sz="2400" dirty="0" smtClean="0"/>
              <a:t>If CHADS2 ≥1, LR = 1.02-1.09</a:t>
            </a:r>
          </a:p>
          <a:p>
            <a:endParaRPr lang="en-US" dirty="0"/>
          </a:p>
          <a:p>
            <a:r>
              <a:rPr lang="en-US" dirty="0" smtClean="0"/>
              <a:t>Post-test probability</a:t>
            </a:r>
          </a:p>
          <a:p>
            <a:pPr lvl="1"/>
            <a:r>
              <a:rPr lang="en-US" dirty="0" smtClean="0"/>
              <a:t>If CHADS2 =0: 0.4% to 6.3%</a:t>
            </a:r>
          </a:p>
          <a:p>
            <a:pPr lvl="1"/>
            <a:r>
              <a:rPr lang="en-US" dirty="0" smtClean="0"/>
              <a:t>If CHADS2 ≥1: 5.5% to 5.9%</a:t>
            </a:r>
          </a:p>
          <a:p>
            <a:pPr lvl="1"/>
            <a:endParaRPr lang="en-US" dirty="0"/>
          </a:p>
          <a:p>
            <a:r>
              <a:rPr lang="en-US" dirty="0" smtClean="0"/>
              <a:t>Does a CHADS2 score of 0 identify </a:t>
            </a:r>
            <a:r>
              <a:rPr lang="en-US" dirty="0" err="1" smtClean="0"/>
              <a:t>afib</a:t>
            </a:r>
            <a:r>
              <a:rPr lang="en-US" dirty="0" smtClean="0"/>
              <a:t> patients who do not need to be on warfarin?</a:t>
            </a:r>
            <a:endParaRPr lang="en-US" dirty="0"/>
          </a:p>
        </p:txBody>
      </p:sp>
    </p:spTree>
    <p:extLst>
      <p:ext uri="{BB962C8B-B14F-4D97-AF65-F5344CB8AC3E}">
        <p14:creationId xmlns:p14="http://schemas.microsoft.com/office/powerpoint/2010/main" val="901876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5"/>
            </a:pPr>
            <a:r>
              <a:rPr lang="en-US" dirty="0" smtClean="0"/>
              <a:t>Transportability</a:t>
            </a:r>
            <a:endParaRPr lang="en-US" dirty="0"/>
          </a:p>
        </p:txBody>
      </p:sp>
      <p:sp>
        <p:nvSpPr>
          <p:cNvPr id="3" name="Content Placeholder 2"/>
          <p:cNvSpPr>
            <a:spLocks noGrp="1"/>
          </p:cNvSpPr>
          <p:nvPr>
            <p:ph sz="quarter" idx="1"/>
          </p:nvPr>
        </p:nvSpPr>
        <p:spPr/>
        <p:txBody>
          <a:bodyPr>
            <a:normAutofit/>
          </a:bodyPr>
          <a:lstStyle/>
          <a:p>
            <a:r>
              <a:rPr lang="en-US" dirty="0" smtClean="0"/>
              <a:t>Across time</a:t>
            </a:r>
          </a:p>
          <a:p>
            <a:r>
              <a:rPr lang="en-US" dirty="0" smtClean="0"/>
              <a:t>Across the world</a:t>
            </a:r>
          </a:p>
          <a:p>
            <a:r>
              <a:rPr lang="en-US" dirty="0" smtClean="0"/>
              <a:t>Across settings</a:t>
            </a:r>
          </a:p>
          <a:p>
            <a:r>
              <a:rPr lang="en-US" dirty="0" smtClean="0"/>
              <a:t>Across methodologies</a:t>
            </a:r>
          </a:p>
          <a:p>
            <a:r>
              <a:rPr lang="en-US" dirty="0" smtClean="0"/>
              <a:t>Across spectra of disease</a:t>
            </a:r>
          </a:p>
          <a:p>
            <a:r>
              <a:rPr lang="en-US" dirty="0" smtClean="0"/>
              <a:t>Across follow-up durations</a:t>
            </a:r>
            <a:endParaRPr lang="en-US" dirty="0"/>
          </a:p>
        </p:txBody>
      </p:sp>
    </p:spTree>
    <p:extLst>
      <p:ext uri="{BB962C8B-B14F-4D97-AF65-F5344CB8AC3E}">
        <p14:creationId xmlns:p14="http://schemas.microsoft.com/office/powerpoint/2010/main" val="327327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US" sz="9600" dirty="0" smtClean="0"/>
              <a:t>HAS-BLED</a:t>
            </a:r>
            <a:endParaRPr lang="en-US" sz="9600" dirty="0"/>
          </a:p>
        </p:txBody>
      </p:sp>
      <p:sp>
        <p:nvSpPr>
          <p:cNvPr id="4" name="Title 3"/>
          <p:cNvSpPr>
            <a:spLocks noGrp="1"/>
          </p:cNvSpPr>
          <p:nvPr>
            <p:ph type="title"/>
          </p:nvPr>
        </p:nvSpPr>
        <p:spPr/>
        <p:txBody>
          <a:bodyPr/>
          <a:lstStyle/>
          <a:p>
            <a:r>
              <a:rPr lang="en-US" dirty="0" smtClean="0"/>
              <a:t>Let’s critically appraise</a:t>
            </a:r>
            <a:endParaRPr lang="en-US" dirty="0"/>
          </a:p>
        </p:txBody>
      </p:sp>
    </p:spTree>
    <p:extLst>
      <p:ext uri="{BB962C8B-B14F-4D97-AF65-F5344CB8AC3E}">
        <p14:creationId xmlns:p14="http://schemas.microsoft.com/office/powerpoint/2010/main" val="2475142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en-US" dirty="0" smtClean="0"/>
              <a:t>Study population: HAS-BLED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51589271"/>
              </p:ext>
            </p:extLst>
          </p:nvPr>
        </p:nvGraphicFramePr>
        <p:xfrm>
          <a:off x="612775" y="1600200"/>
          <a:ext cx="8153401" cy="3936999"/>
        </p:xfrm>
        <a:graphic>
          <a:graphicData uri="http://schemas.openxmlformats.org/drawingml/2006/table">
            <a:tbl>
              <a:tblPr firstRow="1" bandRow="1">
                <a:tableStyleId>{21E4AEA4-8DFA-4A89-87EB-49C32662AFE0}</a:tableStyleId>
              </a:tblPr>
              <a:tblGrid>
                <a:gridCol w="1067339"/>
                <a:gridCol w="3543031"/>
                <a:gridCol w="3543031"/>
              </a:tblGrid>
              <a:tr h="370840">
                <a:tc>
                  <a:txBody>
                    <a:bodyPr/>
                    <a:lstStyle/>
                    <a:p>
                      <a:endParaRPr lang="en-US" dirty="0"/>
                    </a:p>
                  </a:txBody>
                  <a:tcPr/>
                </a:tc>
                <a:tc>
                  <a:txBody>
                    <a:bodyPr/>
                    <a:lstStyle/>
                    <a:p>
                      <a:r>
                        <a:rPr lang="en-US" dirty="0" smtClean="0"/>
                        <a:t>Derivation</a:t>
                      </a:r>
                      <a:endParaRPr lang="en-US" dirty="0"/>
                    </a:p>
                  </a:txBody>
                  <a:tcPr/>
                </a:tc>
                <a:tc>
                  <a:txBody>
                    <a:bodyPr/>
                    <a:lstStyle/>
                    <a:p>
                      <a:r>
                        <a:rPr lang="en-US" dirty="0" smtClean="0"/>
                        <a:t>Validation</a:t>
                      </a:r>
                      <a:endParaRPr lang="en-US" dirty="0"/>
                    </a:p>
                  </a:txBody>
                  <a:tcPr/>
                </a:tc>
              </a:tr>
              <a:tr h="370840">
                <a:tc>
                  <a:txBody>
                    <a:bodyPr/>
                    <a:lstStyle/>
                    <a:p>
                      <a:r>
                        <a:rPr lang="en-US" b="1" dirty="0" smtClean="0"/>
                        <a:t>Source</a:t>
                      </a:r>
                      <a:endParaRPr lang="en-US" b="1" dirty="0"/>
                    </a:p>
                  </a:txBody>
                  <a:tcPr/>
                </a:tc>
                <a:tc>
                  <a:txBody>
                    <a:bodyPr/>
                    <a:lstStyle/>
                    <a:p>
                      <a:r>
                        <a:rPr lang="en-US" dirty="0" smtClean="0"/>
                        <a:t>Prospective cohort</a:t>
                      </a:r>
                    </a:p>
                    <a:p>
                      <a:r>
                        <a:rPr lang="en-US" dirty="0" smtClean="0"/>
                        <a:t>(for other purpose)</a:t>
                      </a:r>
                      <a:endParaRPr lang="en-US" dirty="0"/>
                    </a:p>
                  </a:txBody>
                  <a:tcPr/>
                </a:tc>
                <a:tc>
                  <a:txBody>
                    <a:bodyPr/>
                    <a:lstStyle/>
                    <a:p>
                      <a:r>
                        <a:rPr lang="en-US" dirty="0" smtClean="0"/>
                        <a:t>Prospective cohort</a:t>
                      </a:r>
                    </a:p>
                  </a:txBody>
                  <a:tcPr/>
                </a:tc>
              </a:tr>
              <a:tr h="370840">
                <a:tc>
                  <a:txBody>
                    <a:bodyPr/>
                    <a:lstStyle/>
                    <a:p>
                      <a:r>
                        <a:rPr lang="en-US" b="1" dirty="0" smtClean="0"/>
                        <a:t>Setting</a:t>
                      </a:r>
                      <a:endParaRPr lang="en-US" b="1" dirty="0"/>
                    </a:p>
                  </a:txBody>
                  <a:tcPr/>
                </a:tc>
                <a:tc>
                  <a:txBody>
                    <a:bodyPr/>
                    <a:lstStyle/>
                    <a:p>
                      <a:pPr marL="285750" indent="-285750">
                        <a:buFont typeface="Arial"/>
                        <a:buChar char="•"/>
                      </a:pPr>
                      <a:r>
                        <a:rPr lang="en-US" dirty="0" smtClean="0"/>
                        <a:t>35</a:t>
                      </a:r>
                      <a:r>
                        <a:rPr lang="en-US" baseline="0" dirty="0" smtClean="0"/>
                        <a:t> European countries</a:t>
                      </a:r>
                    </a:p>
                    <a:p>
                      <a:pPr marL="285750" indent="-285750">
                        <a:buFont typeface="Arial"/>
                        <a:buChar char="•"/>
                      </a:pPr>
                      <a:r>
                        <a:rPr lang="en-US" baseline="0" dirty="0" smtClean="0"/>
                        <a:t>Inpatients &amp; outpatients</a:t>
                      </a:r>
                    </a:p>
                    <a:p>
                      <a:pPr marL="285750" indent="-285750">
                        <a:buFont typeface="Arial"/>
                        <a:buChar char="•"/>
                      </a:pPr>
                      <a:r>
                        <a:rPr lang="en-US" baseline="0" dirty="0" smtClean="0"/>
                        <a:t>University &amp; non-university hospitals</a:t>
                      </a:r>
                    </a:p>
                    <a:p>
                      <a:pPr marL="285750" indent="-285750">
                        <a:buFont typeface="Arial"/>
                        <a:buChar char="•"/>
                      </a:pPr>
                      <a:r>
                        <a:rPr lang="en-US" baseline="0" dirty="0" smtClean="0"/>
                        <a:t>Specialized &amp; non-specialized centers</a:t>
                      </a:r>
                      <a:endParaRPr lang="en-US" dirty="0"/>
                    </a:p>
                  </a:txBody>
                  <a:tcPr/>
                </a:tc>
                <a:tc>
                  <a:txBody>
                    <a:bodyPr/>
                    <a:lstStyle/>
                    <a:p>
                      <a:pPr marL="285750" indent="-285750">
                        <a:buFont typeface="Arial"/>
                        <a:buChar char="•"/>
                      </a:pPr>
                      <a:r>
                        <a:rPr lang="en-US" dirty="0" smtClean="0"/>
                        <a:t>Switzerland</a:t>
                      </a:r>
                    </a:p>
                    <a:p>
                      <a:pPr marL="285750" indent="-285750">
                        <a:buFont typeface="Arial"/>
                        <a:buChar char="•"/>
                      </a:pPr>
                      <a:r>
                        <a:rPr lang="en-US" dirty="0" smtClean="0"/>
                        <a:t>Single university</a:t>
                      </a:r>
                      <a:r>
                        <a:rPr lang="en-US" baseline="0" dirty="0" smtClean="0"/>
                        <a:t> hospital</a:t>
                      </a:r>
                    </a:p>
                    <a:p>
                      <a:pPr marL="285750" indent="-285750">
                        <a:buFont typeface="Arial"/>
                        <a:buChar char="•"/>
                      </a:pPr>
                      <a:r>
                        <a:rPr lang="en-US" baseline="0" dirty="0" smtClean="0"/>
                        <a:t>Inpatients &amp; outpatients</a:t>
                      </a:r>
                    </a:p>
                  </a:txBody>
                  <a:tcPr/>
                </a:tc>
              </a:tr>
              <a:tr h="370840">
                <a:tc>
                  <a:txBody>
                    <a:bodyPr/>
                    <a:lstStyle/>
                    <a:p>
                      <a:r>
                        <a:rPr lang="en-US" b="1" dirty="0" smtClean="0"/>
                        <a:t>Eligibility</a:t>
                      </a:r>
                      <a:r>
                        <a:rPr lang="en-US" b="1" baseline="0" dirty="0" smtClean="0"/>
                        <a:t> criteria</a:t>
                      </a:r>
                      <a:endParaRPr lang="en-US" b="1" dirty="0"/>
                    </a:p>
                  </a:txBody>
                  <a:tcPr/>
                </a:tc>
                <a:tc>
                  <a:txBody>
                    <a:bodyPr/>
                    <a:lstStyle/>
                    <a:p>
                      <a:pPr marL="285750" indent="-285750">
                        <a:buFont typeface="Arial"/>
                        <a:buChar char="•"/>
                      </a:pPr>
                      <a:r>
                        <a:rPr lang="en-US" dirty="0" smtClean="0"/>
                        <a:t>≥18</a:t>
                      </a:r>
                      <a:r>
                        <a:rPr lang="en-US" baseline="0" dirty="0" smtClean="0"/>
                        <a:t> y</a:t>
                      </a:r>
                    </a:p>
                    <a:p>
                      <a:pPr marL="285750" indent="-285750">
                        <a:buFont typeface="Arial"/>
                        <a:buChar char="•"/>
                      </a:pPr>
                      <a:r>
                        <a:rPr lang="en-US" baseline="0" dirty="0" smtClean="0"/>
                        <a:t>ECG/</a:t>
                      </a:r>
                      <a:r>
                        <a:rPr lang="en-US" baseline="0" dirty="0" err="1" smtClean="0"/>
                        <a:t>Holter</a:t>
                      </a:r>
                      <a:r>
                        <a:rPr lang="en-US" baseline="0" dirty="0" smtClean="0"/>
                        <a:t>-proven AF during admission or in preceding year</a:t>
                      </a:r>
                      <a:endParaRPr lang="en-US" dirty="0"/>
                    </a:p>
                  </a:txBody>
                  <a:tcPr/>
                </a:tc>
                <a:tc>
                  <a:txBody>
                    <a:bodyPr/>
                    <a:lstStyle/>
                    <a:p>
                      <a:pPr marL="285750" indent="-285750">
                        <a:buFont typeface="Arial"/>
                        <a:buChar char="•"/>
                      </a:pPr>
                      <a:r>
                        <a:rPr lang="en-US" baseline="0" dirty="0" smtClean="0"/>
                        <a:t>≥18 y</a:t>
                      </a:r>
                    </a:p>
                    <a:p>
                      <a:pPr marL="285750" indent="-285750">
                        <a:buFont typeface="Arial"/>
                        <a:buChar char="•"/>
                      </a:pPr>
                      <a:r>
                        <a:rPr lang="en-US" baseline="0" dirty="0" smtClean="0"/>
                        <a:t>Receiving OAC at time of discharge or at presentation to ambulatory clinic</a:t>
                      </a:r>
                    </a:p>
                  </a:txBody>
                  <a:tcPr/>
                </a:tc>
              </a:tr>
            </a:tbl>
          </a:graphicData>
        </a:graphic>
      </p:graphicFrame>
    </p:spTree>
    <p:extLst>
      <p:ext uri="{BB962C8B-B14F-4D97-AF65-F5344CB8AC3E}">
        <p14:creationId xmlns:p14="http://schemas.microsoft.com/office/powerpoint/2010/main" val="2735381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en-US" dirty="0" smtClean="0"/>
              <a:t>Study population: HAS-BLED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736779819"/>
              </p:ext>
            </p:extLst>
          </p:nvPr>
        </p:nvGraphicFramePr>
        <p:xfrm>
          <a:off x="612775" y="1600200"/>
          <a:ext cx="8153401" cy="5095239"/>
        </p:xfrm>
        <a:graphic>
          <a:graphicData uri="http://schemas.openxmlformats.org/drawingml/2006/table">
            <a:tbl>
              <a:tblPr firstRow="1" bandRow="1">
                <a:tableStyleId>{21E4AEA4-8DFA-4A89-87EB-49C32662AFE0}</a:tableStyleId>
              </a:tblPr>
              <a:tblGrid>
                <a:gridCol w="2125271"/>
                <a:gridCol w="3014065"/>
                <a:gridCol w="3014065"/>
              </a:tblGrid>
              <a:tr h="370840">
                <a:tc>
                  <a:txBody>
                    <a:bodyPr/>
                    <a:lstStyle/>
                    <a:p>
                      <a:endParaRPr lang="en-US" dirty="0"/>
                    </a:p>
                  </a:txBody>
                  <a:tcPr/>
                </a:tc>
                <a:tc>
                  <a:txBody>
                    <a:bodyPr/>
                    <a:lstStyle/>
                    <a:p>
                      <a:r>
                        <a:rPr lang="en-US" dirty="0" smtClean="0"/>
                        <a:t>Derivation</a:t>
                      </a:r>
                      <a:endParaRPr lang="en-US" dirty="0"/>
                    </a:p>
                  </a:txBody>
                  <a:tcPr/>
                </a:tc>
                <a:tc>
                  <a:txBody>
                    <a:bodyPr/>
                    <a:lstStyle/>
                    <a:p>
                      <a:r>
                        <a:rPr lang="en-US" dirty="0" smtClean="0"/>
                        <a:t>Validation</a:t>
                      </a:r>
                      <a:endParaRPr lang="en-US" dirty="0"/>
                    </a:p>
                  </a:txBody>
                  <a:tcPr/>
                </a:tc>
              </a:tr>
              <a:tr h="370840">
                <a:tc>
                  <a:txBody>
                    <a:bodyPr/>
                    <a:lstStyle/>
                    <a:p>
                      <a:r>
                        <a:rPr lang="en-US" b="1" dirty="0" smtClean="0"/>
                        <a:t>Patients (SCRAPP)</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600" dirty="0" smtClean="0"/>
                        <a:t>n = 3978, OAC, </a:t>
                      </a:r>
                      <a:r>
                        <a:rPr lang="en-US" sz="1600" dirty="0" err="1" smtClean="0"/>
                        <a:t>OAC+antiplatelet</a:t>
                      </a:r>
                      <a:r>
                        <a:rPr lang="en-US" sz="1600" dirty="0" smtClean="0"/>
                        <a:t>, antiplatelet-alone or no antithrombotic therapy</a:t>
                      </a:r>
                    </a:p>
                    <a:p>
                      <a:pPr marL="285750" indent="-285750">
                        <a:buFont typeface="Arial"/>
                        <a:buChar char="•"/>
                      </a:pPr>
                      <a:r>
                        <a:rPr lang="en-US" sz="1600" dirty="0" smtClean="0"/>
                        <a:t>Mean age ~70 y</a:t>
                      </a:r>
                    </a:p>
                    <a:p>
                      <a:pPr marL="285750" indent="-285750">
                        <a:buFont typeface="Arial"/>
                        <a:buChar char="•"/>
                      </a:pPr>
                      <a:r>
                        <a:rPr lang="en-US" sz="1600" dirty="0" smtClean="0"/>
                        <a:t>Female ~45%</a:t>
                      </a:r>
                    </a:p>
                    <a:p>
                      <a:pPr marL="285750" indent="-285750">
                        <a:buFont typeface="Arial"/>
                        <a:buChar char="•"/>
                      </a:pPr>
                      <a:r>
                        <a:rPr lang="en-US" sz="1600" dirty="0" err="1" smtClean="0"/>
                        <a:t>AFib</a:t>
                      </a:r>
                      <a:r>
                        <a:rPr lang="en-US" sz="1600" dirty="0" smtClean="0"/>
                        <a:t> 100%</a:t>
                      </a:r>
                    </a:p>
                    <a:p>
                      <a:pPr marL="742950" lvl="1" indent="-285750">
                        <a:buFont typeface="Courier New"/>
                        <a:buChar char="o"/>
                      </a:pPr>
                      <a:r>
                        <a:rPr lang="en-US" sz="1600" dirty="0" smtClean="0"/>
                        <a:t>Mean CHADS2 ~2</a:t>
                      </a:r>
                    </a:p>
                    <a:p>
                      <a:pPr marL="285750" indent="-285750">
                        <a:buFont typeface="Arial"/>
                        <a:buChar char="•"/>
                      </a:pPr>
                      <a:r>
                        <a:rPr lang="en-US" sz="1600" dirty="0" smtClean="0"/>
                        <a:t>HTN</a:t>
                      </a:r>
                      <a:r>
                        <a:rPr lang="en-US" sz="1600" baseline="0" dirty="0" smtClean="0"/>
                        <a:t> 70%</a:t>
                      </a:r>
                    </a:p>
                    <a:p>
                      <a:pPr marL="285750" indent="-285750">
                        <a:buFont typeface="Arial"/>
                        <a:buChar char="•"/>
                      </a:pPr>
                      <a:r>
                        <a:rPr lang="en-US" sz="1600" baseline="0" dirty="0" smtClean="0"/>
                        <a:t>Renal failure 5%</a:t>
                      </a:r>
                    </a:p>
                    <a:p>
                      <a:pPr marL="285750" indent="-285750">
                        <a:buFont typeface="Arial"/>
                        <a:buChar char="•"/>
                      </a:pPr>
                      <a:r>
                        <a:rPr lang="en-US" sz="1600" baseline="0" dirty="0" smtClean="0"/>
                        <a:t>Previous CVA 9%</a:t>
                      </a:r>
                    </a:p>
                    <a:p>
                      <a:pPr marL="285750" indent="-285750">
                        <a:buFont typeface="Arial"/>
                        <a:buChar char="•"/>
                      </a:pPr>
                      <a:r>
                        <a:rPr lang="en-US" sz="1600" dirty="0" smtClean="0"/>
                        <a:t>Prior major bleed 1.5%</a:t>
                      </a:r>
                    </a:p>
                    <a:p>
                      <a:pPr marL="285750" indent="-285750">
                        <a:buFont typeface="Arial"/>
                        <a:buChar char="•"/>
                      </a:pPr>
                      <a:r>
                        <a:rPr lang="en-US" sz="1600" dirty="0" smtClean="0"/>
                        <a:t>ETOH abuse 4%</a:t>
                      </a:r>
                    </a:p>
                  </a:txBody>
                  <a:tcPr/>
                </a:tc>
                <a:tc>
                  <a:txBody>
                    <a:bodyPr/>
                    <a:lstStyle/>
                    <a:p>
                      <a:pPr marL="0" indent="0">
                        <a:buFont typeface="Arial"/>
                        <a:buNone/>
                      </a:pPr>
                      <a:r>
                        <a:rPr lang="en-US" sz="1600" dirty="0" smtClean="0"/>
                        <a:t>n = 515</a:t>
                      </a:r>
                    </a:p>
                    <a:p>
                      <a:pPr marL="285750" indent="-285750">
                        <a:buFont typeface="Arial"/>
                        <a:buChar char="•"/>
                      </a:pPr>
                      <a:r>
                        <a:rPr lang="en-US" sz="1600" dirty="0" smtClean="0"/>
                        <a:t>Median age ~71 y</a:t>
                      </a:r>
                    </a:p>
                    <a:p>
                      <a:pPr marL="285750" indent="-285750">
                        <a:buFont typeface="Arial"/>
                        <a:buChar char="•"/>
                      </a:pPr>
                      <a:r>
                        <a:rPr lang="en-US" sz="1600" dirty="0" smtClean="0"/>
                        <a:t>Female ~35%</a:t>
                      </a:r>
                    </a:p>
                    <a:p>
                      <a:pPr marL="285750" indent="-285750">
                        <a:buFont typeface="Arial"/>
                        <a:buChar char="•"/>
                      </a:pPr>
                      <a:r>
                        <a:rPr lang="en-US" sz="1600" dirty="0" err="1" smtClean="0"/>
                        <a:t>Afib</a:t>
                      </a:r>
                      <a:r>
                        <a:rPr lang="en-US" sz="1600" baseline="0" dirty="0" smtClean="0"/>
                        <a:t> ~60%</a:t>
                      </a:r>
                    </a:p>
                    <a:p>
                      <a:pPr marL="285750" indent="-285750">
                        <a:buFont typeface="Arial"/>
                        <a:buChar char="•"/>
                      </a:pPr>
                      <a:r>
                        <a:rPr lang="en-US" sz="1600" baseline="0" dirty="0" smtClean="0"/>
                        <a:t>PE ~15%</a:t>
                      </a:r>
                    </a:p>
                    <a:p>
                      <a:pPr marL="285750" indent="-285750">
                        <a:buFont typeface="Arial"/>
                        <a:buChar char="•"/>
                      </a:pPr>
                      <a:r>
                        <a:rPr lang="en-US" sz="1600" baseline="0" dirty="0" smtClean="0"/>
                        <a:t>Artificial heart valve 8%</a:t>
                      </a:r>
                    </a:p>
                    <a:p>
                      <a:pPr marL="285750" indent="-285750">
                        <a:buFont typeface="Arial"/>
                        <a:buChar char="•"/>
                      </a:pPr>
                      <a:r>
                        <a:rPr lang="en-US" sz="1600" baseline="0" dirty="0" smtClean="0"/>
                        <a:t>HTN ~60%</a:t>
                      </a:r>
                    </a:p>
                    <a:p>
                      <a:pPr marL="285750" indent="-285750">
                        <a:buFont typeface="Arial"/>
                        <a:buChar char="•"/>
                      </a:pPr>
                      <a:r>
                        <a:rPr lang="en-US" sz="1600" baseline="0" dirty="0" smtClean="0"/>
                        <a:t>Previous CVA ~15%</a:t>
                      </a:r>
                    </a:p>
                    <a:p>
                      <a:pPr marL="285750" indent="-285750">
                        <a:buFont typeface="Arial"/>
                        <a:buChar char="•"/>
                      </a:pPr>
                      <a:r>
                        <a:rPr lang="en-US" sz="1600" baseline="0" dirty="0" smtClean="0"/>
                        <a:t>Hx of GI bleed 5%</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600" baseline="0" dirty="0" smtClean="0"/>
                        <a:t>≥1 </a:t>
                      </a:r>
                      <a:r>
                        <a:rPr lang="en-US" sz="1600" baseline="0" dirty="0" err="1" smtClean="0"/>
                        <a:t>antiplatelets</a:t>
                      </a:r>
                      <a:r>
                        <a:rPr lang="en-US" sz="1600" baseline="0" dirty="0" smtClean="0"/>
                        <a:t> 30%</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600" baseline="0" dirty="0" smtClean="0"/>
                        <a:t>ETOH abuse 8%</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600" baseline="0" dirty="0" smtClean="0"/>
                        <a:t>64% started OAC ≥3 months before enrolment</a:t>
                      </a:r>
                    </a:p>
                  </a:txBody>
                  <a:tcPr/>
                </a:tc>
              </a:tr>
              <a:tr h="370840">
                <a:tc>
                  <a:txBody>
                    <a:bodyPr/>
                    <a:lstStyle/>
                    <a:p>
                      <a:r>
                        <a:rPr lang="en-US" b="1" dirty="0" smtClean="0"/>
                        <a:t>Adequate proportion</a:t>
                      </a:r>
                      <a:r>
                        <a:rPr lang="en-US" b="1" baseline="0" dirty="0" smtClean="0"/>
                        <a:t> of patients with predictor variables in derivation study?</a:t>
                      </a:r>
                      <a:endParaRPr lang="en-US" b="1" dirty="0"/>
                    </a:p>
                  </a:txBody>
                  <a:tcPr/>
                </a:tc>
                <a:tc>
                  <a:txBody>
                    <a:bodyPr/>
                    <a:lstStyle/>
                    <a:p>
                      <a:pPr marL="285750" indent="-285750">
                        <a:buFont typeface="Arial"/>
                        <a:buChar char="•"/>
                      </a:pPr>
                      <a:r>
                        <a:rPr lang="en-US" sz="1600" dirty="0" smtClean="0"/>
                        <a:t>Unlikely</a:t>
                      </a:r>
                      <a:r>
                        <a:rPr lang="en-US" sz="1600" baseline="0" dirty="0" smtClean="0"/>
                        <a:t> for many (e.g. prior major bleed, renal failure, SBP &gt;160)</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600" baseline="0" dirty="0" smtClean="0"/>
                        <a:t>N/A</a:t>
                      </a:r>
                    </a:p>
                  </a:txBody>
                  <a:tcPr/>
                </a:tc>
              </a:tr>
            </a:tbl>
          </a:graphicData>
        </a:graphic>
      </p:graphicFrame>
    </p:spTree>
    <p:extLst>
      <p:ext uri="{BB962C8B-B14F-4D97-AF65-F5344CB8AC3E}">
        <p14:creationId xmlns:p14="http://schemas.microsoft.com/office/powerpoint/2010/main" val="3958037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Steps to developing a clinical prediction rule (CPR)</a:t>
            </a:r>
            <a:endParaRPr lang="en-US" sz="3600" dirty="0"/>
          </a:p>
        </p:txBody>
      </p:sp>
      <p:sp>
        <p:nvSpPr>
          <p:cNvPr id="3" name="Content Placeholder 2"/>
          <p:cNvSpPr>
            <a:spLocks noGrp="1"/>
          </p:cNvSpPr>
          <p:nvPr>
            <p:ph sz="quarter" idx="1"/>
          </p:nvPr>
        </p:nvSpPr>
        <p:spPr/>
        <p:txBody>
          <a:bodyPr>
            <a:normAutofit lnSpcReduction="10000"/>
          </a:bodyPr>
          <a:lstStyle/>
          <a:p>
            <a:pPr marL="342900" indent="-342900">
              <a:buFont typeface="+mj-lt"/>
              <a:buAutoNum type="arabicPeriod"/>
            </a:pPr>
            <a:r>
              <a:rPr lang="en-US" sz="3200" dirty="0" smtClean="0"/>
              <a:t>Derive</a:t>
            </a:r>
          </a:p>
          <a:p>
            <a:pPr marL="342900" indent="-342900">
              <a:buFont typeface="+mj-lt"/>
              <a:buAutoNum type="arabicPeriod"/>
            </a:pPr>
            <a:r>
              <a:rPr lang="en-US" sz="3200" dirty="0" smtClean="0"/>
              <a:t>Validate</a:t>
            </a:r>
          </a:p>
          <a:p>
            <a:pPr marL="777240" lvl="1" indent="-457200"/>
            <a:r>
              <a:rPr lang="en-US" dirty="0" smtClean="0"/>
              <a:t>Optional: Refine and re-validate</a:t>
            </a:r>
          </a:p>
          <a:p>
            <a:pPr marL="342900" indent="-342900">
              <a:buFont typeface="+mj-lt"/>
              <a:buAutoNum type="arabicPeriod"/>
            </a:pPr>
            <a:r>
              <a:rPr lang="en-US" sz="3200" dirty="0" smtClean="0"/>
              <a:t>Validate</a:t>
            </a:r>
          </a:p>
          <a:p>
            <a:pPr marL="342900" indent="-342900">
              <a:buFont typeface="+mj-lt"/>
              <a:buAutoNum type="arabicPeriod"/>
            </a:pPr>
            <a:r>
              <a:rPr lang="en-US" sz="3200" dirty="0" smtClean="0"/>
              <a:t>Validate</a:t>
            </a:r>
          </a:p>
          <a:p>
            <a:pPr marL="342900" indent="-342900">
              <a:buFont typeface="+mj-lt"/>
              <a:buAutoNum type="arabicPeriod"/>
            </a:pPr>
            <a:r>
              <a:rPr lang="en-US" sz="3200" dirty="0" smtClean="0"/>
              <a:t>Validate</a:t>
            </a:r>
          </a:p>
          <a:p>
            <a:pPr marL="342900" indent="-342900">
              <a:buFont typeface="+mj-lt"/>
              <a:buAutoNum type="arabicPeriod"/>
            </a:pPr>
            <a:r>
              <a:rPr lang="en-US" sz="3200" dirty="0" smtClean="0"/>
              <a:t>…</a:t>
            </a:r>
          </a:p>
          <a:p>
            <a:pPr marL="342900" indent="-342900">
              <a:buFont typeface="+mj-lt"/>
              <a:buAutoNum type="arabicPeriod"/>
            </a:pPr>
            <a:r>
              <a:rPr lang="en-US" sz="3200" dirty="0" smtClean="0"/>
              <a:t>Impact analysis</a:t>
            </a:r>
            <a:endParaRPr lang="en-US" sz="3200" dirty="0"/>
          </a:p>
        </p:txBody>
      </p:sp>
    </p:spTree>
    <p:extLst>
      <p:ext uri="{BB962C8B-B14F-4D97-AF65-F5344CB8AC3E}">
        <p14:creationId xmlns:p14="http://schemas.microsoft.com/office/powerpoint/2010/main" val="13458296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2"/>
            </a:pPr>
            <a:r>
              <a:rPr lang="en-US" dirty="0" smtClean="0"/>
              <a:t>Predictor variables: HAS-BLED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518629"/>
              </p:ext>
            </p:extLst>
          </p:nvPr>
        </p:nvGraphicFramePr>
        <p:xfrm>
          <a:off x="612775" y="1600200"/>
          <a:ext cx="8153400" cy="4851400"/>
        </p:xfrm>
        <a:graphic>
          <a:graphicData uri="http://schemas.openxmlformats.org/drawingml/2006/table">
            <a:tbl>
              <a:tblPr firstRow="1" bandRow="1">
                <a:tableStyleId>{5C22544A-7EE6-4342-B048-85BDC9FD1C3A}</a:tableStyleId>
              </a:tblPr>
              <a:tblGrid>
                <a:gridCol w="1548498"/>
                <a:gridCol w="6604902"/>
              </a:tblGrid>
              <a:tr h="370840">
                <a:tc>
                  <a:txBody>
                    <a:bodyPr/>
                    <a:lstStyle/>
                    <a:p>
                      <a:endParaRPr lang="en-US" dirty="0"/>
                    </a:p>
                  </a:txBody>
                  <a:tcPr/>
                </a:tc>
                <a:tc>
                  <a:txBody>
                    <a:bodyPr/>
                    <a:lstStyle/>
                    <a:p>
                      <a:r>
                        <a:rPr lang="en-US" dirty="0" smtClean="0"/>
                        <a:t>Derivation</a:t>
                      </a:r>
                      <a:endParaRPr lang="en-US" dirty="0"/>
                    </a:p>
                  </a:txBody>
                  <a:tcPr/>
                </a:tc>
              </a:tr>
              <a:tr h="370840">
                <a:tc>
                  <a:txBody>
                    <a:bodyPr/>
                    <a:lstStyle/>
                    <a:p>
                      <a:r>
                        <a:rPr lang="en-US" b="1" dirty="0" smtClean="0"/>
                        <a:t>Description of all predictor variables considered, including those that did not make it in the final tool</a:t>
                      </a:r>
                      <a:endParaRPr lang="en-US" b="1" dirty="0"/>
                    </a:p>
                  </a:txBody>
                  <a:tcPr/>
                </a:tc>
                <a:tc>
                  <a:txBody>
                    <a:bodyPr/>
                    <a:lstStyle/>
                    <a:p>
                      <a:pPr marL="285750" indent="-285750">
                        <a:buFont typeface="Arial"/>
                        <a:buChar char="•"/>
                      </a:pPr>
                      <a:r>
                        <a:rPr lang="en-US" sz="1600" dirty="0" smtClean="0"/>
                        <a:t>Age &gt;65 y</a:t>
                      </a:r>
                    </a:p>
                    <a:p>
                      <a:pPr marL="285750" indent="-285750">
                        <a:buFont typeface="Arial"/>
                        <a:buChar char="•"/>
                      </a:pPr>
                      <a:r>
                        <a:rPr lang="en-US" sz="1600" dirty="0" smtClean="0"/>
                        <a:t>Female sex</a:t>
                      </a:r>
                    </a:p>
                    <a:p>
                      <a:pPr marL="285750" indent="-285750">
                        <a:buFont typeface="Arial"/>
                        <a:buChar char="•"/>
                      </a:pPr>
                      <a:r>
                        <a:rPr lang="en-US" sz="1600" dirty="0" smtClean="0"/>
                        <a:t>Diabetes mellitus</a:t>
                      </a:r>
                    </a:p>
                    <a:p>
                      <a:pPr marL="285750" indent="-285750">
                        <a:buFont typeface="Arial"/>
                        <a:buChar char="•"/>
                      </a:pPr>
                      <a:r>
                        <a:rPr lang="en-US" sz="1600" dirty="0" smtClean="0"/>
                        <a:t>HF</a:t>
                      </a:r>
                    </a:p>
                    <a:p>
                      <a:pPr marL="285750" indent="-285750">
                        <a:buFont typeface="Arial"/>
                        <a:buChar char="•"/>
                      </a:pPr>
                      <a:r>
                        <a:rPr lang="en-US" sz="1600" dirty="0" smtClean="0"/>
                        <a:t>COPD</a:t>
                      </a:r>
                    </a:p>
                    <a:p>
                      <a:pPr marL="285750" indent="-285750">
                        <a:buFont typeface="Arial"/>
                        <a:buChar char="•"/>
                      </a:pPr>
                      <a:r>
                        <a:rPr lang="en-US" sz="1600" dirty="0" err="1" smtClean="0"/>
                        <a:t>Valvular</a:t>
                      </a:r>
                      <a:r>
                        <a:rPr lang="en-US" sz="1600" baseline="0" dirty="0" smtClean="0"/>
                        <a:t> heart disease (presence of any regurgitation or gradient over a valve with hemodynamic significance and/or related symptoms)</a:t>
                      </a:r>
                    </a:p>
                    <a:p>
                      <a:pPr marL="285750" indent="-285750">
                        <a:buFont typeface="Arial"/>
                        <a:buChar char="•"/>
                      </a:pPr>
                      <a:r>
                        <a:rPr lang="en-US" sz="1600" baseline="0" dirty="0" smtClean="0"/>
                        <a:t>Kidney failure</a:t>
                      </a:r>
                    </a:p>
                    <a:p>
                      <a:pPr marL="285750" indent="-285750">
                        <a:buFont typeface="Arial"/>
                        <a:buChar char="•"/>
                      </a:pPr>
                      <a:r>
                        <a:rPr lang="en-US" sz="1600" baseline="0" dirty="0" smtClean="0"/>
                        <a:t>Prior major bleeding episode</a:t>
                      </a:r>
                    </a:p>
                    <a:p>
                      <a:pPr marL="285750" indent="-285750">
                        <a:buFont typeface="Arial"/>
                        <a:buChar char="•"/>
                      </a:pPr>
                      <a:r>
                        <a:rPr lang="en-US" sz="1600" baseline="0" dirty="0" smtClean="0"/>
                        <a:t>Clopidogrel use</a:t>
                      </a:r>
                    </a:p>
                    <a:p>
                      <a:pPr marL="285750" indent="-285750">
                        <a:buFont typeface="Arial"/>
                        <a:buChar char="•"/>
                      </a:pPr>
                      <a:r>
                        <a:rPr lang="en-US" sz="1600" baseline="0" dirty="0" smtClean="0"/>
                        <a:t>OAC</a:t>
                      </a:r>
                    </a:p>
                    <a:p>
                      <a:pPr marL="285750" indent="-285750">
                        <a:buFont typeface="Arial"/>
                        <a:buChar char="•"/>
                      </a:pPr>
                      <a:r>
                        <a:rPr lang="en-US" sz="1600" baseline="0" dirty="0" smtClean="0"/>
                        <a:t>ETOH use</a:t>
                      </a:r>
                    </a:p>
                    <a:p>
                      <a:pPr marL="285750" indent="-285750">
                        <a:buFont typeface="Arial"/>
                        <a:buChar char="•"/>
                      </a:pPr>
                      <a:r>
                        <a:rPr lang="en-US" sz="1600" baseline="0" dirty="0" smtClean="0"/>
                        <a:t>HTN</a:t>
                      </a:r>
                    </a:p>
                    <a:p>
                      <a:pPr marL="285750" indent="-285750">
                        <a:buFont typeface="Arial"/>
                        <a:buChar char="•"/>
                      </a:pPr>
                      <a:r>
                        <a:rPr lang="en-US" sz="1600" baseline="0" dirty="0" smtClean="0"/>
                        <a:t>Thyroid disease</a:t>
                      </a:r>
                    </a:p>
                    <a:p>
                      <a:pPr marL="285750" indent="-285750">
                        <a:buFont typeface="Arial"/>
                        <a:buChar char="•"/>
                      </a:pPr>
                      <a:r>
                        <a:rPr lang="en-US" sz="1600" baseline="0" dirty="0" smtClean="0">
                          <a:solidFill>
                            <a:srgbClr val="FF0000"/>
                          </a:solidFill>
                        </a:rPr>
                        <a:t>Liver failure (not in candidate variables section)</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600" baseline="0" dirty="0" smtClean="0">
                          <a:solidFill>
                            <a:srgbClr val="FF0000"/>
                          </a:solidFill>
                        </a:rPr>
                        <a:t>Anemia (not in candidate variables section)</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600" baseline="0" dirty="0" smtClean="0">
                          <a:solidFill>
                            <a:srgbClr val="FF0000"/>
                          </a:solidFill>
                        </a:rPr>
                        <a:t>ASA use (not in candidate variables section)</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600" baseline="0" dirty="0" smtClean="0">
                          <a:solidFill>
                            <a:srgbClr val="FF0000"/>
                          </a:solidFill>
                        </a:rPr>
                        <a:t>Labile INR (not in candidate variables section)</a:t>
                      </a:r>
                      <a:endParaRPr lang="en-US" sz="1600" dirty="0" smtClean="0">
                        <a:solidFill>
                          <a:srgbClr val="FF0000"/>
                        </a:solidFill>
                      </a:endParaRPr>
                    </a:p>
                  </a:txBody>
                  <a:tcPr/>
                </a:tc>
              </a:tr>
            </a:tbl>
          </a:graphicData>
        </a:graphic>
      </p:graphicFrame>
    </p:spTree>
    <p:extLst>
      <p:ext uri="{BB962C8B-B14F-4D97-AF65-F5344CB8AC3E}">
        <p14:creationId xmlns:p14="http://schemas.microsoft.com/office/powerpoint/2010/main" val="180419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sz="quarter" idx="1"/>
            <p:extLst>
              <p:ext uri="{D42A27DB-BD31-4B8C-83A1-F6EECF244321}">
                <p14:modId xmlns:p14="http://schemas.microsoft.com/office/powerpoint/2010/main" val="1562651771"/>
              </p:ext>
            </p:extLst>
          </p:nvPr>
        </p:nvGraphicFramePr>
        <p:xfrm>
          <a:off x="612775" y="1600200"/>
          <a:ext cx="8153400" cy="5151119"/>
        </p:xfrm>
        <a:graphic>
          <a:graphicData uri="http://schemas.openxmlformats.org/drawingml/2006/table">
            <a:tbl>
              <a:tblPr firstRow="1" bandRow="1">
                <a:tableStyleId>{7DF18680-E054-41AD-8BC1-D1AEF772440D}</a:tableStyleId>
              </a:tblPr>
              <a:tblGrid>
                <a:gridCol w="720273"/>
                <a:gridCol w="6294511"/>
                <a:gridCol w="1138616"/>
              </a:tblGrid>
              <a:tr h="370840">
                <a:tc>
                  <a:txBody>
                    <a:bodyPr/>
                    <a:lstStyle/>
                    <a:p>
                      <a:r>
                        <a:rPr lang="en-US" dirty="0" smtClean="0"/>
                        <a:t>Letter</a:t>
                      </a:r>
                      <a:endParaRPr lang="en-US" dirty="0"/>
                    </a:p>
                  </a:txBody>
                  <a:tcPr/>
                </a:tc>
                <a:tc>
                  <a:txBody>
                    <a:bodyPr/>
                    <a:lstStyle/>
                    <a:p>
                      <a:r>
                        <a:rPr lang="en-US" dirty="0" smtClean="0"/>
                        <a:t>Definition in</a:t>
                      </a:r>
                      <a:r>
                        <a:rPr lang="en-US" baseline="0" dirty="0" smtClean="0"/>
                        <a:t> derivation study</a:t>
                      </a:r>
                      <a:endParaRPr lang="en-US" dirty="0"/>
                    </a:p>
                  </a:txBody>
                  <a:tcPr/>
                </a:tc>
                <a:tc>
                  <a:txBody>
                    <a:bodyPr/>
                    <a:lstStyle/>
                    <a:p>
                      <a:r>
                        <a:rPr lang="en-US" dirty="0" smtClean="0"/>
                        <a:t>Points</a:t>
                      </a:r>
                      <a:endParaRPr lang="en-US" dirty="0"/>
                    </a:p>
                  </a:txBody>
                  <a:tcPr/>
                </a:tc>
              </a:tr>
              <a:tr h="370840">
                <a:tc>
                  <a:txBody>
                    <a:bodyPr/>
                    <a:lstStyle/>
                    <a:p>
                      <a:r>
                        <a:rPr lang="en-US" b="1" dirty="0" smtClean="0"/>
                        <a:t>H</a:t>
                      </a:r>
                      <a:endParaRPr lang="en-US" b="1" dirty="0"/>
                    </a:p>
                  </a:txBody>
                  <a:tcPr/>
                </a:tc>
                <a:tc>
                  <a:txBody>
                    <a:bodyPr/>
                    <a:lstStyle/>
                    <a:p>
                      <a:r>
                        <a:rPr lang="en-US" dirty="0" smtClean="0"/>
                        <a:t>Hypertension (SBP &gt;160)</a:t>
                      </a:r>
                      <a:endParaRPr lang="en-US" dirty="0"/>
                    </a:p>
                  </a:txBody>
                  <a:tcPr/>
                </a:tc>
                <a:tc>
                  <a:txBody>
                    <a:bodyPr/>
                    <a:lstStyle/>
                    <a:p>
                      <a:r>
                        <a:rPr lang="en-US" dirty="0" smtClean="0"/>
                        <a:t>1</a:t>
                      </a:r>
                      <a:endParaRPr lang="en-US" dirty="0"/>
                    </a:p>
                  </a:txBody>
                  <a:tcPr/>
                </a:tc>
              </a:tr>
              <a:tr h="370840">
                <a:tc>
                  <a:txBody>
                    <a:bodyPr/>
                    <a:lstStyle/>
                    <a:p>
                      <a:r>
                        <a:rPr lang="en-US" b="1" dirty="0" smtClean="0"/>
                        <a:t>A</a:t>
                      </a:r>
                      <a:endParaRPr lang="en-US" b="1" dirty="0"/>
                    </a:p>
                  </a:txBody>
                  <a:tcPr/>
                </a:tc>
                <a:tc>
                  <a:txBody>
                    <a:bodyPr/>
                    <a:lstStyle/>
                    <a:p>
                      <a:r>
                        <a:rPr lang="en-US" dirty="0" smtClean="0"/>
                        <a:t>Abnormal renal </a:t>
                      </a:r>
                    </a:p>
                    <a:p>
                      <a:pPr marL="285750" indent="-285750">
                        <a:buFont typeface="Arial"/>
                        <a:buChar char="•"/>
                      </a:pPr>
                      <a:r>
                        <a:rPr lang="en-US" dirty="0" err="1" smtClean="0"/>
                        <a:t>SCr</a:t>
                      </a:r>
                      <a:r>
                        <a:rPr lang="en-US" dirty="0" smtClean="0"/>
                        <a:t> ≥200 µmol/L,</a:t>
                      </a:r>
                      <a:r>
                        <a:rPr lang="en-US" baseline="0" dirty="0" smtClean="0"/>
                        <a:t> </a:t>
                      </a:r>
                      <a:r>
                        <a:rPr lang="en-US" dirty="0" smtClean="0"/>
                        <a:t>chronic dialysis or renal transplantation)</a:t>
                      </a:r>
                    </a:p>
                    <a:p>
                      <a:r>
                        <a:rPr lang="en-US" dirty="0" smtClean="0"/>
                        <a:t>Abnormal liver function</a:t>
                      </a:r>
                    </a:p>
                    <a:p>
                      <a:pPr marL="285750" indent="-285750">
                        <a:buFont typeface="Arial"/>
                        <a:buChar char="•"/>
                      </a:pPr>
                      <a:r>
                        <a:rPr lang="en-US" dirty="0" smtClean="0"/>
                        <a:t>Chronic hepatic disease or biochemical evidence of significant hepatic derangement (e.g. </a:t>
                      </a:r>
                      <a:r>
                        <a:rPr lang="en-US" dirty="0" err="1" smtClean="0"/>
                        <a:t>bili</a:t>
                      </a:r>
                      <a:r>
                        <a:rPr lang="en-US" dirty="0" smtClean="0"/>
                        <a:t> &gt;2xUNL</a:t>
                      </a:r>
                      <a:r>
                        <a:rPr lang="en-US" baseline="0" dirty="0" smtClean="0"/>
                        <a:t> with ALT/AST/</a:t>
                      </a:r>
                      <a:r>
                        <a:rPr lang="en-US" baseline="0" dirty="0" err="1" smtClean="0"/>
                        <a:t>AlkPhos</a:t>
                      </a:r>
                      <a:r>
                        <a:rPr lang="en-US" baseline="0" dirty="0" smtClean="0"/>
                        <a:t> &gt;3xUNL, </a:t>
                      </a:r>
                      <a:r>
                        <a:rPr lang="en-US" baseline="0" dirty="0" err="1" smtClean="0"/>
                        <a:t>etc</a:t>
                      </a:r>
                      <a:r>
                        <a:rPr lang="en-US" baseline="0" dirty="0" smtClean="0"/>
                        <a:t>)</a:t>
                      </a:r>
                      <a:endParaRPr lang="en-US" dirty="0"/>
                    </a:p>
                  </a:txBody>
                  <a:tcPr/>
                </a:tc>
                <a:tc>
                  <a:txBody>
                    <a:bodyPr/>
                    <a:lstStyle/>
                    <a:p>
                      <a:r>
                        <a:rPr lang="en-US" dirty="0" smtClean="0"/>
                        <a:t>1</a:t>
                      </a:r>
                      <a:r>
                        <a:rPr lang="en-US" baseline="0" dirty="0" smtClean="0"/>
                        <a:t> or 2 </a:t>
                      </a:r>
                    </a:p>
                    <a:p>
                      <a:r>
                        <a:rPr lang="en-US" baseline="0" dirty="0" smtClean="0"/>
                        <a:t>(1 each)</a:t>
                      </a:r>
                      <a:endParaRPr lang="en-US" dirty="0"/>
                    </a:p>
                  </a:txBody>
                  <a:tcPr/>
                </a:tc>
              </a:tr>
              <a:tr h="370840">
                <a:tc>
                  <a:txBody>
                    <a:bodyPr/>
                    <a:lstStyle/>
                    <a:p>
                      <a:r>
                        <a:rPr lang="en-US" b="1" dirty="0" smtClean="0"/>
                        <a:t>S</a:t>
                      </a:r>
                      <a:endParaRPr lang="en-US" b="1" dirty="0"/>
                    </a:p>
                  </a:txBody>
                  <a:tcPr/>
                </a:tc>
                <a:tc>
                  <a:txBody>
                    <a:bodyPr/>
                    <a:lstStyle/>
                    <a:p>
                      <a:r>
                        <a:rPr lang="en-US" dirty="0" smtClean="0"/>
                        <a:t>Stroke (previous</a:t>
                      </a:r>
                      <a:r>
                        <a:rPr lang="en-US" baseline="0" dirty="0" smtClean="0"/>
                        <a:t> history, especially lacunar)</a:t>
                      </a:r>
                      <a:endParaRPr lang="en-US" dirty="0"/>
                    </a:p>
                  </a:txBody>
                  <a:tcPr/>
                </a:tc>
                <a:tc>
                  <a:txBody>
                    <a:bodyPr/>
                    <a:lstStyle/>
                    <a:p>
                      <a:r>
                        <a:rPr lang="en-US" dirty="0" smtClean="0"/>
                        <a:t>1</a:t>
                      </a:r>
                      <a:endParaRPr lang="en-US" dirty="0"/>
                    </a:p>
                  </a:txBody>
                  <a:tcPr/>
                </a:tc>
              </a:tr>
              <a:tr h="370840">
                <a:tc>
                  <a:txBody>
                    <a:bodyPr/>
                    <a:lstStyle/>
                    <a:p>
                      <a:r>
                        <a:rPr lang="en-US" b="1" dirty="0" smtClean="0"/>
                        <a:t>B</a:t>
                      </a:r>
                      <a:endParaRPr lang="en-US" b="1" dirty="0"/>
                    </a:p>
                  </a:txBody>
                  <a:tcPr/>
                </a:tc>
                <a:tc>
                  <a:txBody>
                    <a:bodyPr/>
                    <a:lstStyle/>
                    <a:p>
                      <a:r>
                        <a:rPr lang="en-US" dirty="0" smtClean="0"/>
                        <a:t>Bleeding history or predisposition (anemia)</a:t>
                      </a:r>
                      <a:endParaRPr lang="en-US" dirty="0"/>
                    </a:p>
                  </a:txBody>
                  <a:tcPr/>
                </a:tc>
                <a:tc>
                  <a:txBody>
                    <a:bodyPr/>
                    <a:lstStyle/>
                    <a:p>
                      <a:r>
                        <a:rPr lang="en-US" dirty="0" smtClean="0"/>
                        <a:t>1</a:t>
                      </a:r>
                      <a:endParaRPr lang="en-US" dirty="0"/>
                    </a:p>
                  </a:txBody>
                  <a:tcPr/>
                </a:tc>
              </a:tr>
              <a:tr h="370840">
                <a:tc>
                  <a:txBody>
                    <a:bodyPr/>
                    <a:lstStyle/>
                    <a:p>
                      <a:r>
                        <a:rPr lang="en-US" b="1" dirty="0" smtClean="0"/>
                        <a:t>L</a:t>
                      </a:r>
                      <a:endParaRPr lang="en-US" b="1" dirty="0"/>
                    </a:p>
                  </a:txBody>
                  <a:tcPr/>
                </a:tc>
                <a:tc>
                  <a:txBody>
                    <a:bodyPr/>
                    <a:lstStyle/>
                    <a:p>
                      <a:r>
                        <a:rPr lang="en-US" dirty="0" smtClean="0"/>
                        <a:t>Labile INR (time</a:t>
                      </a:r>
                      <a:r>
                        <a:rPr lang="en-US" baseline="0" dirty="0" smtClean="0"/>
                        <a:t> in therapeutic INR &lt;60%)</a:t>
                      </a:r>
                      <a:endParaRPr lang="en-US" dirty="0"/>
                    </a:p>
                  </a:txBody>
                  <a:tcPr/>
                </a:tc>
                <a:tc>
                  <a:txBody>
                    <a:bodyPr/>
                    <a:lstStyle/>
                    <a:p>
                      <a:r>
                        <a:rPr lang="en-US" dirty="0" smtClean="0"/>
                        <a:t>1</a:t>
                      </a:r>
                      <a:endParaRPr lang="en-US" dirty="0"/>
                    </a:p>
                  </a:txBody>
                  <a:tcPr/>
                </a:tc>
              </a:tr>
              <a:tr h="370840">
                <a:tc>
                  <a:txBody>
                    <a:bodyPr/>
                    <a:lstStyle/>
                    <a:p>
                      <a:r>
                        <a:rPr lang="en-US" b="1" dirty="0" smtClean="0"/>
                        <a:t>E</a:t>
                      </a:r>
                      <a:endParaRPr lang="en-US" b="1" dirty="0"/>
                    </a:p>
                  </a:txBody>
                  <a:tcPr/>
                </a:tc>
                <a:tc>
                  <a:txBody>
                    <a:bodyPr/>
                    <a:lstStyle/>
                    <a:p>
                      <a:r>
                        <a:rPr lang="en-US" dirty="0" smtClean="0"/>
                        <a:t>Elderly (&gt;65</a:t>
                      </a:r>
                      <a:r>
                        <a:rPr lang="en-US" baseline="0" dirty="0" smtClean="0"/>
                        <a:t> y)</a:t>
                      </a:r>
                      <a:endParaRPr lang="en-US" dirty="0"/>
                    </a:p>
                  </a:txBody>
                  <a:tcPr/>
                </a:tc>
                <a:tc>
                  <a:txBody>
                    <a:bodyPr/>
                    <a:lstStyle/>
                    <a:p>
                      <a:r>
                        <a:rPr lang="en-US" dirty="0" smtClean="0"/>
                        <a:t>1</a:t>
                      </a:r>
                      <a:endParaRPr lang="en-US" dirty="0"/>
                    </a:p>
                  </a:txBody>
                  <a:tcPr/>
                </a:tc>
              </a:tr>
              <a:tr h="370840">
                <a:tc>
                  <a:txBody>
                    <a:bodyPr/>
                    <a:lstStyle/>
                    <a:p>
                      <a:r>
                        <a:rPr lang="en-US" b="1" dirty="0" smtClean="0"/>
                        <a:t>D</a:t>
                      </a:r>
                      <a:endParaRPr lang="en-US" b="1" dirty="0"/>
                    </a:p>
                  </a:txBody>
                  <a:tcPr/>
                </a:tc>
                <a:tc>
                  <a:txBody>
                    <a:bodyPr/>
                    <a:lstStyle/>
                    <a:p>
                      <a:r>
                        <a:rPr lang="en-US" dirty="0" smtClean="0"/>
                        <a:t>Drugs</a:t>
                      </a:r>
                    </a:p>
                    <a:p>
                      <a:pPr marL="285750" indent="-285750">
                        <a:buFont typeface="Arial"/>
                        <a:buChar char="•"/>
                      </a:pPr>
                      <a:r>
                        <a:rPr lang="en-US" dirty="0" err="1" smtClean="0"/>
                        <a:t>Antiplatelets</a:t>
                      </a:r>
                      <a:r>
                        <a:rPr lang="en-US" dirty="0" smtClean="0"/>
                        <a:t> or NSAIDs</a:t>
                      </a:r>
                    </a:p>
                    <a:p>
                      <a:r>
                        <a:rPr lang="en-US" dirty="0" smtClean="0"/>
                        <a:t>ETOH</a:t>
                      </a:r>
                    </a:p>
                    <a:p>
                      <a:pPr marL="285750" indent="-285750">
                        <a:buFont typeface="Arial"/>
                        <a:buChar char="•"/>
                      </a:pPr>
                      <a:r>
                        <a:rPr lang="en-US" dirty="0" smtClean="0"/>
                        <a:t>&gt;8 drinks/week</a:t>
                      </a:r>
                      <a:endParaRPr lang="en-US" dirty="0"/>
                    </a:p>
                  </a:txBody>
                  <a:tcPr/>
                </a:tc>
                <a:tc>
                  <a:txBody>
                    <a:bodyPr/>
                    <a:lstStyle/>
                    <a:p>
                      <a:r>
                        <a:rPr lang="en-US" dirty="0" smtClean="0"/>
                        <a:t>1 or 2 </a:t>
                      </a:r>
                    </a:p>
                    <a:p>
                      <a:r>
                        <a:rPr lang="en-US" dirty="0" smtClean="0"/>
                        <a:t>(1 each)</a:t>
                      </a:r>
                      <a:endParaRPr lang="en-US" dirty="0"/>
                    </a:p>
                  </a:txBody>
                  <a:tcPr/>
                </a:tc>
              </a:tr>
            </a:tbl>
          </a:graphicData>
        </a:graphic>
      </p:graphicFrame>
      <p:sp>
        <p:nvSpPr>
          <p:cNvPr id="5" name="Title 1"/>
          <p:cNvSpPr>
            <a:spLocks noGrp="1"/>
          </p:cNvSpPr>
          <p:nvPr>
            <p:ph type="title"/>
          </p:nvPr>
        </p:nvSpPr>
        <p:spPr>
          <a:xfrm>
            <a:off x="612648" y="228600"/>
            <a:ext cx="8153400" cy="990600"/>
          </a:xfrm>
        </p:spPr>
        <p:txBody>
          <a:bodyPr/>
          <a:lstStyle/>
          <a:p>
            <a:pPr marL="742950" indent="-742950">
              <a:buFont typeface="+mj-lt"/>
              <a:buAutoNum type="arabicPeriod" startAt="2"/>
            </a:pPr>
            <a:r>
              <a:rPr lang="en-US" dirty="0" smtClean="0"/>
              <a:t>Predictor variables: HAS-BLED</a:t>
            </a:r>
            <a:endParaRPr lang="en-US" dirty="0"/>
          </a:p>
        </p:txBody>
      </p:sp>
    </p:spTree>
    <p:extLst>
      <p:ext uri="{BB962C8B-B14F-4D97-AF65-F5344CB8AC3E}">
        <p14:creationId xmlns:p14="http://schemas.microsoft.com/office/powerpoint/2010/main" val="725003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782280431"/>
              </p:ext>
            </p:extLst>
          </p:nvPr>
        </p:nvGraphicFramePr>
        <p:xfrm>
          <a:off x="612775" y="1600200"/>
          <a:ext cx="8153400" cy="4765040"/>
        </p:xfrm>
        <a:graphic>
          <a:graphicData uri="http://schemas.openxmlformats.org/drawingml/2006/table">
            <a:tbl>
              <a:tblPr firstRow="1" bandRow="1">
                <a:tableStyleId>{5C22544A-7EE6-4342-B048-85BDC9FD1C3A}</a:tableStyleId>
              </a:tblPr>
              <a:tblGrid>
                <a:gridCol w="2372684"/>
                <a:gridCol w="2890358"/>
                <a:gridCol w="2890358"/>
              </a:tblGrid>
              <a:tr h="370840">
                <a:tc>
                  <a:txBody>
                    <a:bodyPr/>
                    <a:lstStyle/>
                    <a:p>
                      <a:endParaRPr lang="en-US" dirty="0"/>
                    </a:p>
                  </a:txBody>
                  <a:tcPr/>
                </a:tc>
                <a:tc>
                  <a:txBody>
                    <a:bodyPr/>
                    <a:lstStyle/>
                    <a:p>
                      <a:r>
                        <a:rPr lang="en-US" dirty="0" smtClean="0"/>
                        <a:t>Derivation</a:t>
                      </a:r>
                      <a:endParaRPr lang="en-US" dirty="0"/>
                    </a:p>
                  </a:txBody>
                  <a:tcPr/>
                </a:tc>
                <a:tc>
                  <a:txBody>
                    <a:bodyPr/>
                    <a:lstStyle/>
                    <a:p>
                      <a:r>
                        <a:rPr lang="en-US" dirty="0" smtClean="0"/>
                        <a:t>Validation</a:t>
                      </a:r>
                      <a:endParaRPr lang="en-US" dirty="0"/>
                    </a:p>
                  </a:txBody>
                  <a:tcPr/>
                </a:tc>
              </a:tr>
              <a:tr h="370840">
                <a:tc>
                  <a:txBody>
                    <a:bodyPr/>
                    <a:lstStyle/>
                    <a:p>
                      <a:r>
                        <a:rPr lang="en-US" b="1" dirty="0" smtClean="0"/>
                        <a:t>Clear and reproducible</a:t>
                      </a:r>
                      <a:r>
                        <a:rPr lang="en-US" b="1" baseline="0" dirty="0" smtClean="0"/>
                        <a:t> definition (derivation study)</a:t>
                      </a:r>
                    </a:p>
                    <a:p>
                      <a:endParaRPr lang="en-US" b="1" baseline="0" dirty="0" smtClean="0"/>
                    </a:p>
                    <a:p>
                      <a:r>
                        <a:rPr lang="en-US" b="1" baseline="0" dirty="0" smtClean="0"/>
                        <a:t>(comparability of predictor variables in validation study to original derivation definitions)</a:t>
                      </a:r>
                      <a:endParaRPr lang="en-US" b="1" dirty="0"/>
                    </a:p>
                  </a:txBody>
                  <a:tcPr/>
                </a:tc>
                <a:tc>
                  <a:txBody>
                    <a:bodyPr/>
                    <a:lstStyle/>
                    <a:p>
                      <a:r>
                        <a:rPr lang="en-US" sz="1600" dirty="0" smtClean="0"/>
                        <a:t>For some predictor variables</a:t>
                      </a:r>
                      <a:r>
                        <a:rPr lang="en-US" sz="1600" baseline="0" dirty="0" smtClean="0"/>
                        <a:t> but not others (see previous slide)</a:t>
                      </a:r>
                      <a:endParaRPr lang="en-US" sz="1600" dirty="0"/>
                    </a:p>
                  </a:txBody>
                  <a:tcPr/>
                </a:tc>
                <a:tc>
                  <a:txBody>
                    <a:bodyPr/>
                    <a:lstStyle/>
                    <a:p>
                      <a:r>
                        <a:rPr lang="en-US" sz="1600" dirty="0" smtClean="0"/>
                        <a:t>Assessment of INR </a:t>
                      </a:r>
                      <a:r>
                        <a:rPr lang="en-US" sz="1600" dirty="0" err="1" smtClean="0"/>
                        <a:t>lability</a:t>
                      </a:r>
                      <a:r>
                        <a:rPr lang="en-US" sz="1600" dirty="0" smtClean="0"/>
                        <a:t> omitted</a:t>
                      </a:r>
                    </a:p>
                    <a:p>
                      <a:endParaRPr lang="en-US" sz="1600" dirty="0" smtClean="0"/>
                    </a:p>
                    <a:p>
                      <a:r>
                        <a:rPr lang="en-US" sz="1600" dirty="0" smtClean="0"/>
                        <a:t>Other</a:t>
                      </a:r>
                      <a:r>
                        <a:rPr lang="en-US" sz="1600" baseline="0" dirty="0" smtClean="0"/>
                        <a:t> variables defined and assessed as per standard practice at site (unlikely to differ from our practice)</a:t>
                      </a:r>
                      <a:endParaRPr lang="en-US" sz="1600" dirty="0" smtClean="0"/>
                    </a:p>
                    <a:p>
                      <a:endParaRPr lang="en-US" sz="1600" dirty="0"/>
                    </a:p>
                  </a:txBody>
                  <a:tcPr/>
                </a:tc>
              </a:tr>
              <a:tr h="370840">
                <a:tc>
                  <a:txBody>
                    <a:bodyPr/>
                    <a:lstStyle/>
                    <a:p>
                      <a:r>
                        <a:rPr lang="en-US" b="1" dirty="0" smtClean="0"/>
                        <a:t>Reliability</a:t>
                      </a:r>
                      <a:endParaRPr lang="en-US" b="1" dirty="0"/>
                    </a:p>
                  </a:txBody>
                  <a:tcPr/>
                </a:tc>
                <a:tc gridSpan="2">
                  <a:txBody>
                    <a:bodyPr/>
                    <a:lstStyle/>
                    <a:p>
                      <a:r>
                        <a:rPr lang="en-US" sz="1600" dirty="0" smtClean="0"/>
                        <a:t>Not</a:t>
                      </a:r>
                      <a:r>
                        <a:rPr lang="en-US" sz="1600" baseline="0" dirty="0" smtClean="0"/>
                        <a:t> tested, but variables with strict definition should be fine; others (e.g. definition of liver dysfunction) may have wide inter-rater variability</a:t>
                      </a:r>
                      <a:endParaRPr lang="en-US" sz="1600" dirty="0"/>
                    </a:p>
                  </a:txBody>
                  <a:tcPr/>
                </a:tc>
                <a:tc hMerge="1">
                  <a:txBody>
                    <a:bodyPr/>
                    <a:lstStyle/>
                    <a:p>
                      <a:endParaRPr lang="en-US" dirty="0"/>
                    </a:p>
                  </a:txBody>
                  <a:tcPr/>
                </a:tc>
              </a:tr>
              <a:tr h="370840">
                <a:tc>
                  <a:txBody>
                    <a:bodyPr/>
                    <a:lstStyle/>
                    <a:p>
                      <a:r>
                        <a:rPr lang="en-US" b="1" dirty="0" smtClean="0"/>
                        <a:t>Availability at point of decision</a:t>
                      </a:r>
                      <a:endParaRPr lang="en-US" b="1" dirty="0"/>
                    </a:p>
                  </a:txBody>
                  <a:tcPr/>
                </a:tc>
                <a:tc gridSpan="2">
                  <a:txBody>
                    <a:bodyPr/>
                    <a:lstStyle/>
                    <a:p>
                      <a:r>
                        <a:rPr lang="en-US" sz="1600" dirty="0" smtClean="0"/>
                        <a:t>Labile INR not usually available; rest is information from history</a:t>
                      </a:r>
                      <a:r>
                        <a:rPr lang="en-US" sz="1600" baseline="0" dirty="0" smtClean="0"/>
                        <a:t> and simple lab measures</a:t>
                      </a:r>
                      <a:endParaRPr lang="en-US" sz="1600" dirty="0"/>
                    </a:p>
                  </a:txBody>
                  <a:tcPr/>
                </a:tc>
                <a:tc hMerge="1">
                  <a:txBody>
                    <a:bodyPr/>
                    <a:lstStyle/>
                    <a:p>
                      <a:endParaRPr lang="en-US"/>
                    </a:p>
                  </a:txBody>
                  <a:tcPr/>
                </a:tc>
              </a:tr>
              <a:tr h="370840">
                <a:tc>
                  <a:txBody>
                    <a:bodyPr/>
                    <a:lstStyle/>
                    <a:p>
                      <a:r>
                        <a:rPr lang="en-US" b="1" dirty="0" smtClean="0"/>
                        <a:t>Blind assessment</a:t>
                      </a:r>
                      <a:endParaRPr lang="en-US" b="1" dirty="0"/>
                    </a:p>
                  </a:txBody>
                  <a:tcPr/>
                </a:tc>
                <a:tc>
                  <a:txBody>
                    <a:bodyPr/>
                    <a:lstStyle/>
                    <a:p>
                      <a:r>
                        <a:rPr lang="en-US" sz="1600" dirty="0" smtClean="0"/>
                        <a:t>Yes</a:t>
                      </a:r>
                      <a:r>
                        <a:rPr lang="en-US" sz="1600" baseline="0" dirty="0" smtClean="0"/>
                        <a:t> (prospective cohort)</a:t>
                      </a:r>
                      <a:endParaRPr lang="en-US" sz="1600" dirty="0"/>
                    </a:p>
                  </a:txBody>
                  <a:tcPr/>
                </a:tc>
                <a:tc>
                  <a:txBody>
                    <a:bodyPr/>
                    <a:lstStyle/>
                    <a:p>
                      <a:r>
                        <a:rPr lang="en-US" sz="1600" dirty="0" smtClean="0"/>
                        <a:t>Yes (prospective</a:t>
                      </a:r>
                      <a:r>
                        <a:rPr lang="en-US" sz="1600" baseline="0" dirty="0" smtClean="0"/>
                        <a:t> cohort)</a:t>
                      </a:r>
                      <a:endParaRPr lang="en-US" sz="1600" dirty="0"/>
                    </a:p>
                  </a:txBody>
                  <a:tcPr/>
                </a:tc>
              </a:tr>
            </a:tbl>
          </a:graphicData>
        </a:graphic>
      </p:graphicFrame>
      <p:sp>
        <p:nvSpPr>
          <p:cNvPr id="5" name="Title 1"/>
          <p:cNvSpPr>
            <a:spLocks noGrp="1"/>
          </p:cNvSpPr>
          <p:nvPr>
            <p:ph type="title"/>
          </p:nvPr>
        </p:nvSpPr>
        <p:spPr>
          <a:xfrm>
            <a:off x="612648" y="228600"/>
            <a:ext cx="8153400" cy="990600"/>
          </a:xfrm>
        </p:spPr>
        <p:txBody>
          <a:bodyPr/>
          <a:lstStyle/>
          <a:p>
            <a:pPr marL="742950" indent="-742950">
              <a:buFont typeface="+mj-lt"/>
              <a:buAutoNum type="arabicPeriod" startAt="2"/>
            </a:pPr>
            <a:r>
              <a:rPr lang="en-US" dirty="0" smtClean="0"/>
              <a:t>Predictor variables: HAS-BLED</a:t>
            </a:r>
            <a:endParaRPr lang="en-US" dirty="0"/>
          </a:p>
        </p:txBody>
      </p:sp>
    </p:spTree>
    <p:extLst>
      <p:ext uri="{BB962C8B-B14F-4D97-AF65-F5344CB8AC3E}">
        <p14:creationId xmlns:p14="http://schemas.microsoft.com/office/powerpoint/2010/main" val="2565803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3"/>
            </a:pPr>
            <a:r>
              <a:rPr lang="en-US" dirty="0" smtClean="0"/>
              <a:t>Outcome: HAS-BLED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84754277"/>
              </p:ext>
            </p:extLst>
          </p:nvPr>
        </p:nvGraphicFramePr>
        <p:xfrm>
          <a:off x="612775" y="1600200"/>
          <a:ext cx="8153400" cy="4551680"/>
        </p:xfrm>
        <a:graphic>
          <a:graphicData uri="http://schemas.openxmlformats.org/drawingml/2006/table">
            <a:tbl>
              <a:tblPr firstRow="1" bandRow="1">
                <a:tableStyleId>{21E4AEA4-8DFA-4A89-87EB-49C32662AFE0}</a:tableStyleId>
              </a:tblPr>
              <a:tblGrid>
                <a:gridCol w="1844868"/>
                <a:gridCol w="3154266"/>
                <a:gridCol w="3154266"/>
              </a:tblGrid>
              <a:tr h="370840">
                <a:tc>
                  <a:txBody>
                    <a:bodyPr/>
                    <a:lstStyle/>
                    <a:p>
                      <a:endParaRPr lang="en-US" dirty="0"/>
                    </a:p>
                  </a:txBody>
                  <a:tcPr/>
                </a:tc>
                <a:tc>
                  <a:txBody>
                    <a:bodyPr/>
                    <a:lstStyle/>
                    <a:p>
                      <a:r>
                        <a:rPr lang="en-US" dirty="0" smtClean="0"/>
                        <a:t>Derivation</a:t>
                      </a:r>
                      <a:endParaRPr lang="en-US" dirty="0"/>
                    </a:p>
                  </a:txBody>
                  <a:tcPr/>
                </a:tc>
                <a:tc>
                  <a:txBody>
                    <a:bodyPr/>
                    <a:lstStyle/>
                    <a:p>
                      <a:r>
                        <a:rPr lang="en-US" dirty="0" smtClean="0"/>
                        <a:t>Validation</a:t>
                      </a:r>
                      <a:endParaRPr lang="en-US" dirty="0"/>
                    </a:p>
                  </a:txBody>
                  <a:tcPr/>
                </a:tc>
              </a:tr>
              <a:tr h="370840">
                <a:tc>
                  <a:txBody>
                    <a:bodyPr/>
                    <a:lstStyle/>
                    <a:p>
                      <a:r>
                        <a:rPr lang="en-US" b="1" dirty="0" smtClean="0"/>
                        <a:t>Clinical importance</a:t>
                      </a:r>
                      <a:endParaRPr lang="en-US" b="1" dirty="0"/>
                    </a:p>
                  </a:txBody>
                  <a:tcPr/>
                </a:tc>
                <a:tc gridSpan="2">
                  <a:txBody>
                    <a:bodyPr/>
                    <a:lstStyle/>
                    <a:p>
                      <a:r>
                        <a:rPr lang="en-US" dirty="0" smtClean="0"/>
                        <a:t>Major bleeding – associated with significant morbidity &amp; mortality</a:t>
                      </a:r>
                      <a:endParaRPr lang="en-US" dirty="0"/>
                    </a:p>
                  </a:txBody>
                  <a:tcPr/>
                </a:tc>
                <a:tc hMerge="1">
                  <a:txBody>
                    <a:bodyPr/>
                    <a:lstStyle/>
                    <a:p>
                      <a:endParaRPr lang="en-US" dirty="0"/>
                    </a:p>
                  </a:txBody>
                  <a:tcPr/>
                </a:tc>
              </a:tr>
              <a:tr h="370840">
                <a:tc>
                  <a:txBody>
                    <a:bodyPr/>
                    <a:lstStyle/>
                    <a:p>
                      <a:r>
                        <a:rPr lang="en-US" b="1" dirty="0" smtClean="0"/>
                        <a:t>Clear</a:t>
                      </a:r>
                      <a:r>
                        <a:rPr lang="en-US" b="1" baseline="0" dirty="0" smtClean="0"/>
                        <a:t> &amp; reproducible definition</a:t>
                      </a:r>
                    </a:p>
                    <a:p>
                      <a:endParaRPr lang="en-US" b="1" baseline="0" dirty="0" smtClean="0"/>
                    </a:p>
                    <a:p>
                      <a:r>
                        <a:rPr lang="en-US" b="1" baseline="0" dirty="0" smtClean="0"/>
                        <a:t>(comparability of validation outcome to original derivation outcome)</a:t>
                      </a:r>
                      <a:endParaRPr lang="en-US" b="1" dirty="0"/>
                    </a:p>
                  </a:txBody>
                  <a:tcPr/>
                </a:tc>
                <a:tc>
                  <a:txBody>
                    <a:bodyPr/>
                    <a:lstStyle/>
                    <a:p>
                      <a:r>
                        <a:rPr lang="en-US" dirty="0" smtClean="0"/>
                        <a:t>Defined as bleeding leading to</a:t>
                      </a:r>
                      <a:r>
                        <a:rPr lang="en-US" baseline="0" dirty="0" smtClean="0"/>
                        <a:t> any of the following:</a:t>
                      </a:r>
                    </a:p>
                    <a:p>
                      <a:pPr marL="285750" indent="-285750">
                        <a:buFont typeface="Arial"/>
                        <a:buChar char="•"/>
                      </a:pPr>
                      <a:r>
                        <a:rPr lang="en-US" dirty="0" smtClean="0"/>
                        <a:t>Hemorrhagic stroke </a:t>
                      </a:r>
                      <a:r>
                        <a:rPr lang="en-US" sz="1400" dirty="0" smtClean="0"/>
                        <a:t>(focal </a:t>
                      </a:r>
                      <a:r>
                        <a:rPr lang="en-US" sz="1400" dirty="0" err="1" smtClean="0"/>
                        <a:t>neuro</a:t>
                      </a:r>
                      <a:r>
                        <a:rPr lang="en-US" sz="1400" dirty="0" smtClean="0"/>
                        <a:t> deficit</a:t>
                      </a:r>
                      <a:r>
                        <a:rPr lang="en-US" sz="1400" baseline="0" dirty="0" smtClean="0"/>
                        <a:t> of </a:t>
                      </a:r>
                      <a:r>
                        <a:rPr lang="en-US" sz="1400" baseline="0" dirty="0" err="1" smtClean="0"/>
                        <a:t>suddent</a:t>
                      </a:r>
                      <a:r>
                        <a:rPr lang="en-US" sz="1400" baseline="0" dirty="0" smtClean="0"/>
                        <a:t> onset + dx by neurologist + lasting &gt;24h + caused by bleeding)</a:t>
                      </a:r>
                      <a:endParaRPr lang="en-US" sz="1400" dirty="0" smtClean="0"/>
                    </a:p>
                    <a:p>
                      <a:pPr marL="285750" indent="-285750">
                        <a:buFont typeface="Arial"/>
                        <a:buChar char="•"/>
                      </a:pPr>
                      <a:r>
                        <a:rPr lang="en-US" dirty="0" smtClean="0"/>
                        <a:t>Requiring hospitalization</a:t>
                      </a:r>
                    </a:p>
                    <a:p>
                      <a:pPr marL="285750" indent="-285750">
                        <a:buFont typeface="Arial"/>
                        <a:buChar char="•"/>
                      </a:pPr>
                      <a:r>
                        <a:rPr lang="en-US" dirty="0" smtClean="0"/>
                        <a:t>Causing Hb drop ≥20 g/L</a:t>
                      </a:r>
                    </a:p>
                    <a:p>
                      <a:pPr marL="285750" indent="-285750">
                        <a:buFont typeface="Arial"/>
                        <a:buChar char="•"/>
                      </a:pPr>
                      <a:r>
                        <a:rPr lang="en-US" dirty="0" smtClean="0"/>
                        <a:t>Requiring blood transfusion</a:t>
                      </a:r>
                      <a:endParaRPr lang="en-US" dirty="0"/>
                    </a:p>
                  </a:txBody>
                  <a:tcPr/>
                </a:tc>
                <a:tc>
                  <a:txBody>
                    <a:bodyPr/>
                    <a:lstStyle/>
                    <a:p>
                      <a:r>
                        <a:rPr lang="en-US" dirty="0" smtClean="0"/>
                        <a:t>Defined</a:t>
                      </a:r>
                      <a:r>
                        <a:rPr lang="en-US" baseline="0" dirty="0" smtClean="0"/>
                        <a:t> as:</a:t>
                      </a:r>
                    </a:p>
                    <a:p>
                      <a:pPr marL="285750" indent="-285750">
                        <a:buFont typeface="Arial"/>
                        <a:buChar char="•"/>
                      </a:pPr>
                      <a:r>
                        <a:rPr lang="en-US" dirty="0" smtClean="0"/>
                        <a:t>Fatal</a:t>
                      </a:r>
                      <a:r>
                        <a:rPr lang="en-US" baseline="0" dirty="0" smtClean="0"/>
                        <a:t> bleeding </a:t>
                      </a:r>
                      <a:r>
                        <a:rPr lang="en-US" sz="1400" baseline="0" dirty="0" smtClean="0"/>
                        <a:t>(any death occurring ≤7 days of a major bleed in the absence of an alternate cause of death)</a:t>
                      </a:r>
                    </a:p>
                    <a:p>
                      <a:pPr marL="285750" indent="-285750">
                        <a:buFont typeface="Arial"/>
                        <a:buChar char="•"/>
                      </a:pPr>
                      <a:r>
                        <a:rPr lang="en-US" baseline="0" dirty="0" smtClean="0"/>
                        <a:t>Symptomatic bleed in a critical area or organ </a:t>
                      </a:r>
                      <a:r>
                        <a:rPr lang="en-US" sz="1400" baseline="0" dirty="0" smtClean="0"/>
                        <a:t>(intracranial, intraspinal, intraocular with threat to vision, retroperitoneal, intra-articular, pericardial, intramuscular with compartment syndrome)</a:t>
                      </a:r>
                    </a:p>
                    <a:p>
                      <a:pPr marL="285750" indent="-285750">
                        <a:buFont typeface="Arial"/>
                        <a:buChar char="•"/>
                      </a:pPr>
                      <a:r>
                        <a:rPr lang="en-US" baseline="0" dirty="0" smtClean="0"/>
                        <a:t>Causing Hb drop ≥20 g/L</a:t>
                      </a:r>
                      <a:endParaRPr lang="en-US" dirty="0"/>
                    </a:p>
                  </a:txBody>
                  <a:tcPr/>
                </a:tc>
              </a:tr>
              <a:tr h="370840">
                <a:tc>
                  <a:txBody>
                    <a:bodyPr/>
                    <a:lstStyle/>
                    <a:p>
                      <a:r>
                        <a:rPr lang="en-US" b="1" dirty="0" smtClean="0"/>
                        <a:t>Blind assessment</a:t>
                      </a:r>
                      <a:endParaRPr lang="en-US" b="1" dirty="0"/>
                    </a:p>
                  </a:txBody>
                  <a:tcPr/>
                </a:tc>
                <a:tc>
                  <a:txBody>
                    <a:bodyPr/>
                    <a:lstStyle/>
                    <a:p>
                      <a:pPr marL="0" indent="0">
                        <a:buFont typeface="Arial"/>
                        <a:buNone/>
                      </a:pPr>
                      <a:r>
                        <a:rPr lang="en-US" dirty="0" smtClean="0"/>
                        <a:t>Yes</a:t>
                      </a:r>
                      <a:r>
                        <a:rPr lang="en-US" baseline="0" dirty="0" smtClean="0"/>
                        <a:t> (prospective cohort)</a:t>
                      </a:r>
                      <a:endParaRPr lang="en-US" dirty="0"/>
                    </a:p>
                  </a:txBody>
                  <a:tcPr/>
                </a:tc>
                <a:tc>
                  <a:txBody>
                    <a:bodyPr/>
                    <a:lstStyle/>
                    <a:p>
                      <a:pPr marL="0" indent="0">
                        <a:buFont typeface="Arial"/>
                        <a:buNone/>
                      </a:pPr>
                      <a:r>
                        <a:rPr lang="en-US" dirty="0" smtClean="0"/>
                        <a:t>Yes</a:t>
                      </a:r>
                      <a:r>
                        <a:rPr lang="en-US" baseline="0" dirty="0" smtClean="0"/>
                        <a:t> (prospective cohort)</a:t>
                      </a:r>
                      <a:endParaRPr lang="en-US" dirty="0"/>
                    </a:p>
                  </a:txBody>
                  <a:tcPr/>
                </a:tc>
              </a:tr>
            </a:tbl>
          </a:graphicData>
        </a:graphic>
      </p:graphicFrame>
    </p:spTree>
    <p:extLst>
      <p:ext uri="{BB962C8B-B14F-4D97-AF65-F5344CB8AC3E}">
        <p14:creationId xmlns:p14="http://schemas.microsoft.com/office/powerpoint/2010/main" val="20277269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4"/>
            </a:pPr>
            <a:r>
              <a:rPr lang="en-US" dirty="0" smtClean="0"/>
              <a:t>Accuracy: HAS-BLED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82573855"/>
              </p:ext>
            </p:extLst>
          </p:nvPr>
        </p:nvGraphicFramePr>
        <p:xfrm>
          <a:off x="612775" y="1600200"/>
          <a:ext cx="8153400" cy="1864360"/>
        </p:xfrm>
        <a:graphic>
          <a:graphicData uri="http://schemas.openxmlformats.org/drawingml/2006/table">
            <a:tbl>
              <a:tblPr firstRow="1" bandRow="1">
                <a:tableStyleId>{5C22544A-7EE6-4342-B048-85BDC9FD1C3A}</a:tableStyleId>
              </a:tblPr>
              <a:tblGrid>
                <a:gridCol w="1514983"/>
                <a:gridCol w="6638417"/>
              </a:tblGrid>
              <a:tr h="370840">
                <a:tc>
                  <a:txBody>
                    <a:bodyPr/>
                    <a:lstStyle/>
                    <a:p>
                      <a:endParaRPr lang="en-US" dirty="0"/>
                    </a:p>
                  </a:txBody>
                  <a:tcPr/>
                </a:tc>
                <a:tc>
                  <a:txBody>
                    <a:bodyPr/>
                    <a:lstStyle/>
                    <a:p>
                      <a:r>
                        <a:rPr lang="en-US" dirty="0" smtClean="0"/>
                        <a:t>Derivation</a:t>
                      </a:r>
                      <a:endParaRPr lang="en-US" dirty="0"/>
                    </a:p>
                  </a:txBody>
                  <a:tcPr/>
                </a:tc>
              </a:tr>
              <a:tr h="370840">
                <a:tc>
                  <a:txBody>
                    <a:bodyPr/>
                    <a:lstStyle/>
                    <a:p>
                      <a:r>
                        <a:rPr lang="en-US" b="1" dirty="0" smtClean="0"/>
                        <a:t>Description of multivariate analysis</a:t>
                      </a:r>
                      <a:endParaRPr lang="en-US" b="1" dirty="0"/>
                    </a:p>
                  </a:txBody>
                  <a:tcPr/>
                </a:tc>
                <a:tc>
                  <a:txBody>
                    <a:bodyPr/>
                    <a:lstStyle/>
                    <a:p>
                      <a:r>
                        <a:rPr lang="en-US" dirty="0" smtClean="0"/>
                        <a:t>Multivariate logistic regression</a:t>
                      </a:r>
                    </a:p>
                    <a:p>
                      <a:endParaRPr lang="en-US" dirty="0" smtClean="0"/>
                    </a:p>
                    <a:p>
                      <a:r>
                        <a:rPr lang="en-US" sz="1400" dirty="0" smtClean="0"/>
                        <a:t>(only kidney failure, prior major bleeding &amp; age &gt;65 y had SS predictive power in multivariate analysis</a:t>
                      </a:r>
                      <a:r>
                        <a:rPr lang="en-US" sz="1400" baseline="0" dirty="0" smtClean="0"/>
                        <a:t> – maybe the score should be called ABE) Despite non-significant result for other variables, investigators went ahead and included these other variables into the CPR anyway)</a:t>
                      </a:r>
                      <a:endParaRPr lang="en-US" sz="1400" dirty="0"/>
                    </a:p>
                  </a:txBody>
                  <a:tcPr/>
                </a:tc>
              </a:tr>
            </a:tbl>
          </a:graphicData>
        </a:graphic>
      </p:graphicFrame>
      <p:pic>
        <p:nvPicPr>
          <p:cNvPr id="6" name="Picture 5"/>
          <p:cNvPicPr>
            <a:picLocks noChangeAspect="1"/>
          </p:cNvPicPr>
          <p:nvPr/>
        </p:nvPicPr>
        <p:blipFill>
          <a:blip r:embed="rId2"/>
          <a:stretch>
            <a:fillRect/>
          </a:stretch>
        </p:blipFill>
        <p:spPr>
          <a:xfrm>
            <a:off x="0" y="3735342"/>
            <a:ext cx="9144000" cy="2450592"/>
          </a:xfrm>
          <a:prstGeom prst="rect">
            <a:avLst/>
          </a:prstGeom>
        </p:spPr>
      </p:pic>
      <p:sp>
        <p:nvSpPr>
          <p:cNvPr id="7" name="Rectangle 6"/>
          <p:cNvSpPr/>
          <p:nvPr/>
        </p:nvSpPr>
        <p:spPr>
          <a:xfrm>
            <a:off x="6862436" y="4946043"/>
            <a:ext cx="1206843" cy="181434"/>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862436" y="5324687"/>
            <a:ext cx="1206843" cy="373277"/>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1064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4"/>
            </a:pPr>
            <a:r>
              <a:rPr lang="en-US" dirty="0" smtClean="0"/>
              <a:t>Accuracy: HAS-BLED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67002500"/>
              </p:ext>
            </p:extLst>
          </p:nvPr>
        </p:nvGraphicFramePr>
        <p:xfrm>
          <a:off x="612775" y="1600200"/>
          <a:ext cx="8153400" cy="4150359"/>
        </p:xfrm>
        <a:graphic>
          <a:graphicData uri="http://schemas.openxmlformats.org/drawingml/2006/table">
            <a:tbl>
              <a:tblPr firstRow="1" bandRow="1">
                <a:tableStyleId>{5C22544A-7EE6-4342-B048-85BDC9FD1C3A}</a:tableStyleId>
              </a:tblPr>
              <a:tblGrid>
                <a:gridCol w="1886104"/>
                <a:gridCol w="3133648"/>
                <a:gridCol w="3133648"/>
              </a:tblGrid>
              <a:tr h="370840">
                <a:tc>
                  <a:txBody>
                    <a:bodyPr/>
                    <a:lstStyle/>
                    <a:p>
                      <a:endParaRPr lang="en-US" dirty="0"/>
                    </a:p>
                  </a:txBody>
                  <a:tcPr/>
                </a:tc>
                <a:tc>
                  <a:txBody>
                    <a:bodyPr/>
                    <a:lstStyle/>
                    <a:p>
                      <a:r>
                        <a:rPr lang="en-US" dirty="0" smtClean="0"/>
                        <a:t>Derivation</a:t>
                      </a:r>
                      <a:endParaRPr lang="en-US" dirty="0"/>
                    </a:p>
                  </a:txBody>
                  <a:tcPr/>
                </a:tc>
                <a:tc>
                  <a:txBody>
                    <a:bodyPr/>
                    <a:lstStyle/>
                    <a:p>
                      <a:r>
                        <a:rPr lang="en-US" dirty="0" smtClean="0"/>
                        <a:t>Validation</a:t>
                      </a:r>
                      <a:endParaRPr lang="en-US" dirty="0"/>
                    </a:p>
                  </a:txBody>
                  <a:tcPr/>
                </a:tc>
              </a:tr>
              <a:tr h="370840">
                <a:tc>
                  <a:txBody>
                    <a:bodyPr/>
                    <a:lstStyle/>
                    <a:p>
                      <a:r>
                        <a:rPr lang="en-US" b="1" dirty="0" smtClean="0"/>
                        <a:t>Handling</a:t>
                      </a:r>
                      <a:r>
                        <a:rPr lang="en-US" b="1" baseline="0" dirty="0" smtClean="0"/>
                        <a:t> of missing data</a:t>
                      </a:r>
                      <a:endParaRPr lang="en-US" b="1" dirty="0"/>
                    </a:p>
                  </a:txBody>
                  <a:tcPr/>
                </a:tc>
                <a:tc>
                  <a:txBody>
                    <a:bodyPr/>
                    <a:lstStyle/>
                    <a:p>
                      <a:r>
                        <a:rPr lang="en-US" dirty="0" smtClean="0"/>
                        <a:t>Unknown</a:t>
                      </a:r>
                      <a:endParaRPr lang="en-US" dirty="0"/>
                    </a:p>
                  </a:txBody>
                  <a:tcPr/>
                </a:tc>
                <a:tc>
                  <a:txBody>
                    <a:bodyPr/>
                    <a:lstStyle/>
                    <a:p>
                      <a:r>
                        <a:rPr lang="en-US" dirty="0" smtClean="0"/>
                        <a:t>Unknown (used</a:t>
                      </a:r>
                      <a:r>
                        <a:rPr lang="en-US" baseline="0" dirty="0" smtClean="0"/>
                        <a:t> standard collection form; un</a:t>
                      </a:r>
                      <a:r>
                        <a:rPr lang="en-US" dirty="0" smtClean="0"/>
                        <a:t>likely</a:t>
                      </a:r>
                      <a:r>
                        <a:rPr lang="en-US" baseline="0" dirty="0" smtClean="0"/>
                        <a:t> to be much data missing)</a:t>
                      </a:r>
                      <a:endParaRPr lang="en-US" dirty="0"/>
                    </a:p>
                  </a:txBody>
                  <a:tcPr/>
                </a:tc>
              </a:tr>
              <a:tr h="370840">
                <a:tc>
                  <a:txBody>
                    <a:bodyPr/>
                    <a:lstStyle/>
                    <a:p>
                      <a:r>
                        <a:rPr lang="en-US" b="1" dirty="0" smtClean="0"/>
                        <a:t>Overfitting </a:t>
                      </a:r>
                    </a:p>
                    <a:p>
                      <a:r>
                        <a:rPr lang="en-US" b="1" dirty="0" smtClean="0"/>
                        <a:t>(derivation study)</a:t>
                      </a:r>
                      <a:endParaRPr lang="en-US" b="1" dirty="0"/>
                    </a:p>
                  </a:txBody>
                  <a:tcPr/>
                </a:tc>
                <a:tc>
                  <a:txBody>
                    <a:bodyPr/>
                    <a:lstStyle/>
                    <a:p>
                      <a:r>
                        <a:rPr lang="en-US" dirty="0" smtClean="0"/>
                        <a:t>Very likely to be </a:t>
                      </a:r>
                      <a:r>
                        <a:rPr lang="en-US" dirty="0" err="1" smtClean="0"/>
                        <a:t>overfitted</a:t>
                      </a:r>
                      <a:endParaRPr lang="en-US" dirty="0" smtClean="0"/>
                    </a:p>
                    <a:p>
                      <a:endParaRPr lang="en-US" dirty="0" smtClean="0"/>
                    </a:p>
                    <a:p>
                      <a:r>
                        <a:rPr lang="en-US" dirty="0" smtClean="0"/>
                        <a:t>At</a:t>
                      </a:r>
                      <a:r>
                        <a:rPr lang="en-US" baseline="0" dirty="0" smtClean="0"/>
                        <a:t> least 13 candidate variables were tested on 53 outcome events (rule of thumb is 1 candidate variable per 10 events)</a:t>
                      </a:r>
                    </a:p>
                  </a:txBody>
                  <a:tcPr/>
                </a:tc>
                <a:tc>
                  <a:txBody>
                    <a:bodyPr/>
                    <a:lstStyle/>
                    <a:p>
                      <a:r>
                        <a:rPr lang="en-US" dirty="0" smtClean="0"/>
                        <a:t>N/A</a:t>
                      </a:r>
                      <a:endParaRPr lang="en-US" dirty="0"/>
                    </a:p>
                  </a:txBody>
                  <a:tcPr/>
                </a:tc>
              </a:tr>
              <a:tr h="370840">
                <a:tc>
                  <a:txBody>
                    <a:bodyPr/>
                    <a:lstStyle/>
                    <a:p>
                      <a:r>
                        <a:rPr lang="en-US" b="1" dirty="0" smtClean="0"/>
                        <a:t>Discrimination</a:t>
                      </a:r>
                      <a:endParaRPr lang="en-US" b="1" dirty="0"/>
                    </a:p>
                  </a:txBody>
                  <a:tcPr/>
                </a:tc>
                <a:tc>
                  <a:txBody>
                    <a:bodyPr/>
                    <a:lstStyle/>
                    <a:p>
                      <a:r>
                        <a:rPr lang="en-US" baseline="0" dirty="0" smtClean="0"/>
                        <a:t>C-statistic = 0.72 in overall population</a:t>
                      </a:r>
                      <a:r>
                        <a:rPr lang="en-US" sz="1400" baseline="0" dirty="0" smtClean="0"/>
                        <a:t>, 0.68 in OAC-only group, 0.78 in </a:t>
                      </a:r>
                      <a:r>
                        <a:rPr lang="en-US" sz="1400" baseline="0" dirty="0" err="1" smtClean="0"/>
                        <a:t>OAC+antiplatelet</a:t>
                      </a:r>
                      <a:r>
                        <a:rPr lang="en-US" sz="1400" baseline="0" dirty="0" smtClean="0"/>
                        <a:t> group</a:t>
                      </a:r>
                      <a:endParaRPr lang="en-US" baseline="0" dirty="0" smtClean="0"/>
                    </a:p>
                  </a:txBody>
                  <a:tcPr/>
                </a:tc>
                <a:tc>
                  <a:txBody>
                    <a:bodyPr/>
                    <a:lstStyle/>
                    <a:p>
                      <a:r>
                        <a:rPr lang="en-US" dirty="0" smtClean="0"/>
                        <a:t>C-statistic = 0.57 (0.49-0.68) in overall population</a:t>
                      </a:r>
                      <a:r>
                        <a:rPr lang="en-US" sz="1400" dirty="0" smtClean="0"/>
                        <a:t>, 0.58 (0.49-0.68)</a:t>
                      </a:r>
                      <a:r>
                        <a:rPr lang="en-US" sz="1400" baseline="0" dirty="0" smtClean="0"/>
                        <a:t> in </a:t>
                      </a:r>
                      <a:r>
                        <a:rPr lang="en-US" sz="1400" baseline="0" dirty="0" err="1" smtClean="0"/>
                        <a:t>afib</a:t>
                      </a:r>
                      <a:r>
                        <a:rPr lang="en-US" sz="1400" baseline="0" dirty="0" smtClean="0"/>
                        <a:t> patients</a:t>
                      </a:r>
                      <a:endParaRPr lang="en-US" dirty="0"/>
                    </a:p>
                  </a:txBody>
                  <a:tcPr/>
                </a:tc>
              </a:tr>
            </a:tbl>
          </a:graphicData>
        </a:graphic>
      </p:graphicFrame>
    </p:spTree>
    <p:extLst>
      <p:ext uri="{BB962C8B-B14F-4D97-AF65-F5344CB8AC3E}">
        <p14:creationId xmlns:p14="http://schemas.microsoft.com/office/powerpoint/2010/main" val="17830192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4"/>
            </a:pPr>
            <a:r>
              <a:rPr lang="en-US" dirty="0" smtClean="0"/>
              <a:t>Accuracy: HAS-BLED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23027211"/>
              </p:ext>
            </p:extLst>
          </p:nvPr>
        </p:nvGraphicFramePr>
        <p:xfrm>
          <a:off x="612775" y="1600200"/>
          <a:ext cx="8153401" cy="4302760"/>
        </p:xfrm>
        <a:graphic>
          <a:graphicData uri="http://schemas.openxmlformats.org/drawingml/2006/table">
            <a:tbl>
              <a:tblPr firstRow="1" bandRow="1">
                <a:tableStyleId>{5C22544A-7EE6-4342-B048-85BDC9FD1C3A}</a:tableStyleId>
              </a:tblPr>
              <a:tblGrid>
                <a:gridCol w="1275817"/>
                <a:gridCol w="3438792"/>
                <a:gridCol w="3438792"/>
              </a:tblGrid>
              <a:tr h="370840">
                <a:tc>
                  <a:txBody>
                    <a:bodyPr/>
                    <a:lstStyle/>
                    <a:p>
                      <a:endParaRPr lang="en-US" dirty="0"/>
                    </a:p>
                  </a:txBody>
                  <a:tcPr/>
                </a:tc>
                <a:tc>
                  <a:txBody>
                    <a:bodyPr/>
                    <a:lstStyle/>
                    <a:p>
                      <a:r>
                        <a:rPr lang="en-US" dirty="0" smtClean="0"/>
                        <a:t>Derivation</a:t>
                      </a:r>
                      <a:endParaRPr lang="en-US" dirty="0"/>
                    </a:p>
                  </a:txBody>
                  <a:tcPr/>
                </a:tc>
                <a:tc>
                  <a:txBody>
                    <a:bodyPr/>
                    <a:lstStyle/>
                    <a:p>
                      <a:r>
                        <a:rPr lang="en-US" dirty="0" smtClean="0"/>
                        <a:t>Validation</a:t>
                      </a:r>
                      <a:endParaRPr lang="en-US" dirty="0"/>
                    </a:p>
                  </a:txBody>
                  <a:tcPr/>
                </a:tc>
              </a:tr>
              <a:tr h="370840">
                <a:tc>
                  <a:txBody>
                    <a:bodyPr/>
                    <a:lstStyle/>
                    <a:p>
                      <a:r>
                        <a:rPr lang="en-US" b="1" dirty="0" smtClean="0"/>
                        <a:t>Calibration</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 assessed (no formal statistical model due to way score was created)</a:t>
                      </a:r>
                    </a:p>
                    <a:p>
                      <a:endParaRPr lang="en-US" dirty="0" smtClean="0"/>
                    </a:p>
                    <a:p>
                      <a:r>
                        <a:rPr lang="en-US" u="sng" dirty="0" smtClean="0"/>
                        <a:t>Rates by score:</a:t>
                      </a:r>
                    </a:p>
                    <a:p>
                      <a:r>
                        <a:rPr lang="en-US" dirty="0" smtClean="0"/>
                        <a:t>0 – 1.13%</a:t>
                      </a:r>
                    </a:p>
                    <a:p>
                      <a:r>
                        <a:rPr lang="en-US" dirty="0" smtClean="0"/>
                        <a:t>1 – 1.02%</a:t>
                      </a:r>
                    </a:p>
                    <a:p>
                      <a:r>
                        <a:rPr lang="en-US" dirty="0" smtClean="0"/>
                        <a:t>2 – 1.88%</a:t>
                      </a:r>
                    </a:p>
                    <a:p>
                      <a:r>
                        <a:rPr lang="en-US" dirty="0" smtClean="0"/>
                        <a:t>3 – 3.74%</a:t>
                      </a:r>
                    </a:p>
                    <a:p>
                      <a:r>
                        <a:rPr lang="en-US" dirty="0" smtClean="0"/>
                        <a:t>4 – 8.70%</a:t>
                      </a:r>
                    </a:p>
                    <a:p>
                      <a:r>
                        <a:rPr lang="en-US" dirty="0" smtClean="0"/>
                        <a:t>5 – 12.5%</a:t>
                      </a:r>
                    </a:p>
                    <a:p>
                      <a:r>
                        <a:rPr lang="en-US" dirty="0" smtClean="0"/>
                        <a:t>6 – 0%</a:t>
                      </a:r>
                    </a:p>
                    <a:p>
                      <a:r>
                        <a:rPr lang="en-US" dirty="0" smtClean="0"/>
                        <a:t>7-9 – No patient had</a:t>
                      </a:r>
                      <a:r>
                        <a:rPr lang="en-US" baseline="0" dirty="0" smtClean="0"/>
                        <a:t> this score</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 assessed (no formal statistical model due to way score was created)</a:t>
                      </a:r>
                    </a:p>
                    <a:p>
                      <a:endParaRPr lang="en-US" dirty="0" smtClean="0"/>
                    </a:p>
                    <a:p>
                      <a:r>
                        <a:rPr lang="en-US" u="sng" dirty="0" smtClean="0"/>
                        <a:t>Rates by score:</a:t>
                      </a:r>
                    </a:p>
                    <a:p>
                      <a:r>
                        <a:rPr lang="en-US" dirty="0" smtClean="0"/>
                        <a:t>0 – 2.8%</a:t>
                      </a:r>
                    </a:p>
                    <a:p>
                      <a:r>
                        <a:rPr lang="en-US" dirty="0" smtClean="0"/>
                        <a:t>1-2 – 6.9%</a:t>
                      </a:r>
                    </a:p>
                    <a:p>
                      <a:r>
                        <a:rPr lang="en-US" dirty="0" smtClean="0"/>
                        <a:t>≥3 – 9.5%</a:t>
                      </a:r>
                    </a:p>
                  </a:txBody>
                  <a:tcPr/>
                </a:tc>
              </a:tr>
            </a:tbl>
          </a:graphicData>
        </a:graphic>
      </p:graphicFrame>
    </p:spTree>
    <p:extLst>
      <p:ext uri="{BB962C8B-B14F-4D97-AF65-F5344CB8AC3E}">
        <p14:creationId xmlns:p14="http://schemas.microsoft.com/office/powerpoint/2010/main" val="2659832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5"/>
            </a:pPr>
            <a:r>
              <a:rPr lang="en-US" dirty="0" smtClean="0"/>
              <a:t>Transportability: HAS-BLED</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821876277"/>
              </p:ext>
            </p:extLst>
          </p:nvPr>
        </p:nvGraphicFramePr>
        <p:xfrm>
          <a:off x="612775" y="1600200"/>
          <a:ext cx="8153402" cy="3952240"/>
        </p:xfrm>
        <a:graphic>
          <a:graphicData uri="http://schemas.openxmlformats.org/drawingml/2006/table">
            <a:tbl>
              <a:tblPr firstRow="1" bandRow="1">
                <a:tableStyleId>{00A15C55-8517-42AA-B614-E9B94910E393}</a:tableStyleId>
              </a:tblPr>
              <a:tblGrid>
                <a:gridCol w="1490242"/>
                <a:gridCol w="3331580"/>
                <a:gridCol w="3331580"/>
              </a:tblGrid>
              <a:tr h="370840">
                <a:tc>
                  <a:txBody>
                    <a:bodyPr/>
                    <a:lstStyle/>
                    <a:p>
                      <a:endParaRPr lang="en-US" dirty="0"/>
                    </a:p>
                  </a:txBody>
                  <a:tcPr/>
                </a:tc>
                <a:tc>
                  <a:txBody>
                    <a:bodyPr/>
                    <a:lstStyle/>
                    <a:p>
                      <a:r>
                        <a:rPr lang="en-US" dirty="0" smtClean="0"/>
                        <a:t>Derivation</a:t>
                      </a:r>
                      <a:endParaRPr lang="en-US" dirty="0"/>
                    </a:p>
                  </a:txBody>
                  <a:tcPr/>
                </a:tc>
                <a:tc>
                  <a:txBody>
                    <a:bodyPr/>
                    <a:lstStyle/>
                    <a:p>
                      <a:r>
                        <a:rPr lang="en-US" dirty="0" smtClean="0"/>
                        <a:t>Validation</a:t>
                      </a:r>
                      <a:endParaRPr lang="en-US" dirty="0"/>
                    </a:p>
                  </a:txBody>
                  <a:tcPr/>
                </a:tc>
              </a:tr>
              <a:tr h="370840">
                <a:tc>
                  <a:txBody>
                    <a:bodyPr/>
                    <a:lstStyle/>
                    <a:p>
                      <a:r>
                        <a:rPr lang="en-US" b="1" dirty="0" smtClean="0"/>
                        <a:t>Historical</a:t>
                      </a:r>
                      <a:endParaRPr lang="en-US" b="1" dirty="0"/>
                    </a:p>
                  </a:txBody>
                  <a:tcPr/>
                </a:tc>
                <a:tc>
                  <a:txBody>
                    <a:bodyPr/>
                    <a:lstStyle/>
                    <a:p>
                      <a:r>
                        <a:rPr lang="en-US" dirty="0" smtClean="0"/>
                        <a:t>2003-2004</a:t>
                      </a:r>
                      <a:endParaRPr lang="en-US" dirty="0"/>
                    </a:p>
                  </a:txBody>
                  <a:tcPr/>
                </a:tc>
                <a:tc>
                  <a:txBody>
                    <a:bodyPr/>
                    <a:lstStyle/>
                    <a:p>
                      <a:r>
                        <a:rPr lang="en-US" dirty="0" smtClean="0"/>
                        <a:t>2008-2009</a:t>
                      </a:r>
                      <a:endParaRPr lang="en-US" dirty="0"/>
                    </a:p>
                  </a:txBody>
                  <a:tcPr/>
                </a:tc>
              </a:tr>
              <a:tr h="370840">
                <a:tc>
                  <a:txBody>
                    <a:bodyPr/>
                    <a:lstStyle/>
                    <a:p>
                      <a:r>
                        <a:rPr lang="en-US" b="1" dirty="0" smtClean="0"/>
                        <a:t>Geographic</a:t>
                      </a:r>
                      <a:endParaRPr lang="en-US" b="1" dirty="0"/>
                    </a:p>
                  </a:txBody>
                  <a:tcPr/>
                </a:tc>
                <a:tc>
                  <a:txBody>
                    <a:bodyPr/>
                    <a:lstStyle/>
                    <a:p>
                      <a:r>
                        <a:rPr lang="en-US" dirty="0" smtClean="0"/>
                        <a:t>Wide European spread</a:t>
                      </a:r>
                      <a:endParaRPr lang="en-US" dirty="0"/>
                    </a:p>
                  </a:txBody>
                  <a:tcPr/>
                </a:tc>
                <a:tc>
                  <a:txBody>
                    <a:bodyPr/>
                    <a:lstStyle/>
                    <a:p>
                      <a:r>
                        <a:rPr lang="en-US" dirty="0" smtClean="0"/>
                        <a:t>Switzerland</a:t>
                      </a:r>
                      <a:endParaRPr lang="en-US" dirty="0"/>
                    </a:p>
                  </a:txBody>
                  <a:tcPr/>
                </a:tc>
              </a:tr>
              <a:tr h="370840">
                <a:tc>
                  <a:txBody>
                    <a:bodyPr/>
                    <a:lstStyle/>
                    <a:p>
                      <a:r>
                        <a:rPr lang="en-US" b="1" dirty="0" smtClean="0"/>
                        <a:t>Domain</a:t>
                      </a:r>
                      <a:endParaRPr lang="en-US" b="1" dirty="0"/>
                    </a:p>
                  </a:txBody>
                  <a:tcPr/>
                </a:tc>
                <a:tc gridSpan="2">
                  <a:txBody>
                    <a:bodyPr/>
                    <a:lstStyle/>
                    <a:p>
                      <a:pPr algn="ctr"/>
                      <a:r>
                        <a:rPr lang="en-US" dirty="0" smtClean="0"/>
                        <a:t>Inpatient &amp; outpatient</a:t>
                      </a:r>
                      <a:endParaRPr lang="en-US" dirty="0"/>
                    </a:p>
                  </a:txBody>
                  <a:tcPr/>
                </a:tc>
                <a:tc hMerge="1">
                  <a:txBody>
                    <a:bodyPr/>
                    <a:lstStyle/>
                    <a:p>
                      <a:endParaRPr lang="en-US" dirty="0"/>
                    </a:p>
                  </a:txBody>
                  <a:tcPr/>
                </a:tc>
              </a:tr>
              <a:tr h="370840">
                <a:tc>
                  <a:txBody>
                    <a:bodyPr/>
                    <a:lstStyle/>
                    <a:p>
                      <a:r>
                        <a:rPr lang="en-US" b="1" dirty="0" err="1" smtClean="0"/>
                        <a:t>Methodologic</a:t>
                      </a:r>
                      <a:endParaRPr lang="en-US" b="1" dirty="0"/>
                    </a:p>
                  </a:txBody>
                  <a:tcPr/>
                </a:tc>
                <a:tc>
                  <a:txBody>
                    <a:bodyPr/>
                    <a:lstStyle/>
                    <a:p>
                      <a:r>
                        <a:rPr lang="en-US" dirty="0" smtClean="0"/>
                        <a:t>Data gathered as part of larger</a:t>
                      </a:r>
                      <a:r>
                        <a:rPr lang="en-US" baseline="0" dirty="0" smtClean="0"/>
                        <a:t> cohort</a:t>
                      </a:r>
                      <a:endParaRPr lang="en-US" dirty="0"/>
                    </a:p>
                  </a:txBody>
                  <a:tcPr/>
                </a:tc>
                <a:tc>
                  <a:txBody>
                    <a:bodyPr/>
                    <a:lstStyle/>
                    <a:p>
                      <a:r>
                        <a:rPr lang="en-US" dirty="0" smtClean="0"/>
                        <a:t>Data gathered</a:t>
                      </a:r>
                      <a:r>
                        <a:rPr lang="en-US" baseline="0" dirty="0" smtClean="0"/>
                        <a:t> by research nurse using standardized forms</a:t>
                      </a:r>
                      <a:endParaRPr lang="en-US" dirty="0"/>
                    </a:p>
                  </a:txBody>
                  <a:tcPr/>
                </a:tc>
              </a:tr>
              <a:tr h="370840">
                <a:tc>
                  <a:txBody>
                    <a:bodyPr/>
                    <a:lstStyle/>
                    <a:p>
                      <a:r>
                        <a:rPr lang="en-US" b="1" dirty="0" smtClean="0"/>
                        <a:t>Spectrum</a:t>
                      </a:r>
                      <a:endParaRPr lang="en-US" b="1" dirty="0"/>
                    </a:p>
                  </a:txBody>
                  <a:tcPr/>
                </a:tc>
                <a:tc>
                  <a:txBody>
                    <a:bodyPr/>
                    <a:lstStyle/>
                    <a:p>
                      <a:pPr algn="l"/>
                      <a:r>
                        <a:rPr lang="en-US" dirty="0" smtClean="0"/>
                        <a:t>General </a:t>
                      </a:r>
                      <a:r>
                        <a:rPr lang="en-US" dirty="0" err="1" smtClean="0"/>
                        <a:t>afib</a:t>
                      </a:r>
                      <a:r>
                        <a:rPr lang="en-US" dirty="0" smtClean="0"/>
                        <a:t> patients,</a:t>
                      </a:r>
                      <a:r>
                        <a:rPr lang="en-US" baseline="0" dirty="0" smtClean="0"/>
                        <a:t> with or without antithrombotic therapy,</a:t>
                      </a:r>
                      <a:r>
                        <a:rPr lang="en-US" dirty="0" smtClean="0"/>
                        <a:t> nothing specific to certain subgroups (e.g.</a:t>
                      </a:r>
                      <a:r>
                        <a:rPr lang="en-US" baseline="0" dirty="0" smtClean="0"/>
                        <a:t> CKD, post-PCI)</a:t>
                      </a:r>
                      <a:endParaRPr lang="en-US" dirty="0"/>
                    </a:p>
                  </a:txBody>
                  <a:tcPr/>
                </a:tc>
                <a:tc>
                  <a:txBody>
                    <a:bodyPr/>
                    <a:lstStyle/>
                    <a:p>
                      <a:pPr algn="l"/>
                      <a:r>
                        <a:rPr lang="en-US" dirty="0" smtClean="0"/>
                        <a:t>General patients requiring oral</a:t>
                      </a:r>
                      <a:r>
                        <a:rPr lang="en-US" baseline="0" dirty="0" smtClean="0"/>
                        <a:t> anticoagulation for any indication</a:t>
                      </a:r>
                      <a:endParaRPr lang="en-US" dirty="0"/>
                    </a:p>
                  </a:txBody>
                  <a:tcPr/>
                </a:tc>
              </a:tr>
              <a:tr h="370840">
                <a:tc>
                  <a:txBody>
                    <a:bodyPr/>
                    <a:lstStyle/>
                    <a:p>
                      <a:r>
                        <a:rPr lang="en-US" b="1" dirty="0" smtClean="0"/>
                        <a:t>Follow-up interval</a:t>
                      </a:r>
                      <a:endParaRPr lang="en-US" b="1" dirty="0"/>
                    </a:p>
                  </a:txBody>
                  <a:tcPr/>
                </a:tc>
                <a:tc gridSpan="2">
                  <a:txBody>
                    <a:bodyPr/>
                    <a:lstStyle/>
                    <a:p>
                      <a:pPr algn="ctr"/>
                      <a:r>
                        <a:rPr lang="en-US" dirty="0" smtClean="0"/>
                        <a:t>1 year</a:t>
                      </a:r>
                      <a:endParaRPr lang="en-US" dirty="0"/>
                    </a:p>
                  </a:txBody>
                  <a:tcPr/>
                </a:tc>
                <a:tc hMerge="1">
                  <a:txBody>
                    <a:bodyPr/>
                    <a:lstStyle/>
                    <a:p>
                      <a:endParaRPr lang="en-US" dirty="0"/>
                    </a:p>
                  </a:txBody>
                  <a:tcPr/>
                </a:tc>
              </a:tr>
            </a:tbl>
          </a:graphicData>
        </a:graphic>
      </p:graphicFrame>
      <p:sp>
        <p:nvSpPr>
          <p:cNvPr id="6" name="TextBox 5"/>
          <p:cNvSpPr txBox="1"/>
          <p:nvPr/>
        </p:nvSpPr>
        <p:spPr>
          <a:xfrm>
            <a:off x="612648" y="5553108"/>
            <a:ext cx="8153273" cy="923330"/>
          </a:xfrm>
          <a:prstGeom prst="rect">
            <a:avLst/>
          </a:prstGeom>
          <a:noFill/>
        </p:spPr>
        <p:txBody>
          <a:bodyPr wrap="square" rtlCol="0">
            <a:spAutoFit/>
          </a:bodyPr>
          <a:lstStyle/>
          <a:p>
            <a:r>
              <a:rPr lang="en-US" i="1" dirty="0" smtClean="0"/>
              <a:t>If the score performed well in steps 1-4 (hint: it really didn’t), the score could be applied to modern general European patients with an indication for antithrombotic therapy (but not necessarily receiving any) to predict 1-year risk of a major bleeding event.</a:t>
            </a:r>
            <a:endParaRPr lang="en-US" i="1" dirty="0"/>
          </a:p>
        </p:txBody>
      </p:sp>
    </p:spTree>
    <p:extLst>
      <p:ext uri="{BB962C8B-B14F-4D97-AF65-F5344CB8AC3E}">
        <p14:creationId xmlns:p14="http://schemas.microsoft.com/office/powerpoint/2010/main" val="1609273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Derivation</a:t>
            </a:r>
            <a:endParaRPr lang="en-US" dirty="0"/>
          </a:p>
        </p:txBody>
      </p:sp>
      <p:sp>
        <p:nvSpPr>
          <p:cNvPr id="3" name="Content Placeholder 2"/>
          <p:cNvSpPr>
            <a:spLocks noGrp="1"/>
          </p:cNvSpPr>
          <p:nvPr>
            <p:ph sz="quarter" idx="1"/>
          </p:nvPr>
        </p:nvSpPr>
        <p:spPr/>
        <p:txBody>
          <a:bodyPr>
            <a:normAutofit/>
          </a:bodyPr>
          <a:lstStyle/>
          <a:p>
            <a:pPr marL="342900" indent="-342900">
              <a:buFont typeface="+mj-lt"/>
              <a:buAutoNum type="arabicPeriod"/>
            </a:pPr>
            <a:r>
              <a:rPr lang="en-US" dirty="0" smtClean="0"/>
              <a:t>Define a clinically important outcome that you want to predict</a:t>
            </a:r>
          </a:p>
          <a:p>
            <a:pPr marL="342900" indent="-342900">
              <a:buFont typeface="+mj-lt"/>
              <a:buAutoNum type="arabicPeriod"/>
            </a:pPr>
            <a:r>
              <a:rPr lang="en-US" dirty="0" smtClean="0"/>
              <a:t>Pick a relevant setting and follow a cohort of patients over time</a:t>
            </a:r>
          </a:p>
          <a:p>
            <a:pPr marL="342900" indent="-342900">
              <a:buFont typeface="+mj-lt"/>
              <a:buAutoNum type="arabicPeriod"/>
            </a:pPr>
            <a:r>
              <a:rPr lang="en-US" dirty="0" smtClean="0"/>
              <a:t>Collect baseline data on known and possible risk factors, as well as other commonly collected information</a:t>
            </a:r>
          </a:p>
        </p:txBody>
      </p:sp>
    </p:spTree>
    <p:extLst>
      <p:ext uri="{BB962C8B-B14F-4D97-AF65-F5344CB8AC3E}">
        <p14:creationId xmlns:p14="http://schemas.microsoft.com/office/powerpoint/2010/main" val="3790843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Derivation</a:t>
            </a:r>
            <a:endParaRPr lang="en-US" dirty="0"/>
          </a:p>
        </p:txBody>
      </p:sp>
      <p:sp>
        <p:nvSpPr>
          <p:cNvPr id="3" name="Content Placeholder 2"/>
          <p:cNvSpPr>
            <a:spLocks noGrp="1"/>
          </p:cNvSpPr>
          <p:nvPr>
            <p:ph sz="quarter" idx="1"/>
          </p:nvPr>
        </p:nvSpPr>
        <p:spPr/>
        <p:txBody>
          <a:bodyPr>
            <a:normAutofit/>
          </a:bodyPr>
          <a:lstStyle/>
          <a:p>
            <a:pPr marL="363538" indent="-363538">
              <a:buFont typeface="+mj-lt"/>
              <a:buAutoNum type="arabicPeriod" startAt="4"/>
            </a:pPr>
            <a:r>
              <a:rPr lang="en-US" dirty="0" smtClean="0"/>
              <a:t>Using a multivariable statistical model, uncover which patient characteristics predict the outcome</a:t>
            </a:r>
          </a:p>
          <a:p>
            <a:pPr marL="342900" indent="-342900">
              <a:buFont typeface="+mj-lt"/>
              <a:buAutoNum type="arabicPeriod" startAt="4"/>
            </a:pPr>
            <a:r>
              <a:rPr lang="en-US" dirty="0" smtClean="0"/>
              <a:t>Optionally (and optimally), simplify the statistical model into a tool usable by busy clinicians</a:t>
            </a:r>
            <a:endParaRPr lang="en-US" dirty="0"/>
          </a:p>
        </p:txBody>
      </p:sp>
    </p:spTree>
    <p:extLst>
      <p:ext uri="{BB962C8B-B14F-4D97-AF65-F5344CB8AC3E}">
        <p14:creationId xmlns:p14="http://schemas.microsoft.com/office/powerpoint/2010/main" val="3539236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a:t>
            </a:r>
            <a:endParaRPr lang="en-US" dirty="0"/>
          </a:p>
        </p:txBody>
      </p:sp>
      <p:sp>
        <p:nvSpPr>
          <p:cNvPr id="3" name="Content Placeholder 2"/>
          <p:cNvSpPr>
            <a:spLocks noGrp="1"/>
          </p:cNvSpPr>
          <p:nvPr>
            <p:ph sz="quarter" idx="1"/>
          </p:nvPr>
        </p:nvSpPr>
        <p:spPr/>
        <p:txBody>
          <a:bodyPr/>
          <a:lstStyle/>
          <a:p>
            <a:pPr marL="0" indent="0">
              <a:buNone/>
            </a:pPr>
            <a:r>
              <a:rPr lang="en-US" u="sng" dirty="0" smtClean="0"/>
              <a:t>Internal</a:t>
            </a:r>
          </a:p>
          <a:p>
            <a:pPr marL="342900" indent="-342900">
              <a:buFont typeface="+mj-lt"/>
              <a:buAutoNum type="arabicPeriod" startAt="6"/>
            </a:pPr>
            <a:r>
              <a:rPr lang="en-US" dirty="0" smtClean="0"/>
              <a:t>Apply the rule in the derivation cohort to assess its accuracy, keeping in mind that this is overly optimistic</a:t>
            </a:r>
          </a:p>
          <a:p>
            <a:pPr marL="0" indent="0">
              <a:buNone/>
            </a:pPr>
            <a:r>
              <a:rPr lang="en-US" u="sng" dirty="0" smtClean="0"/>
              <a:t>External</a:t>
            </a:r>
            <a:endParaRPr lang="en-US" u="sng" dirty="0"/>
          </a:p>
          <a:p>
            <a:pPr marL="342900" indent="-342900">
              <a:buFont typeface="+mj-lt"/>
              <a:buAutoNum type="arabicPeriod" startAt="6"/>
            </a:pPr>
            <a:r>
              <a:rPr lang="en-US" dirty="0" smtClean="0"/>
              <a:t>Apply the rule as it is designed to be used (not just the statistical model) in various practice settings, with different patients, over different periods of time, to assess for broadness of applicability</a:t>
            </a:r>
          </a:p>
          <a:p>
            <a:pPr marL="342900" indent="-342900">
              <a:buFont typeface="+mj-lt"/>
              <a:buAutoNum type="arabicPeriod" startAt="6"/>
            </a:pPr>
            <a:endParaRPr lang="en-US" dirty="0"/>
          </a:p>
        </p:txBody>
      </p:sp>
    </p:spTree>
    <p:extLst>
      <p:ext uri="{BB962C8B-B14F-4D97-AF65-F5344CB8AC3E}">
        <p14:creationId xmlns:p14="http://schemas.microsoft.com/office/powerpoint/2010/main" val="398700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Components of a CPR study</a:t>
            </a:r>
            <a:endParaRPr lang="en-US" dirty="0"/>
          </a:p>
        </p:txBody>
      </p:sp>
      <p:sp>
        <p:nvSpPr>
          <p:cNvPr id="3" name="Content Placeholder 2"/>
          <p:cNvSpPr>
            <a:spLocks noGrp="1"/>
          </p:cNvSpPr>
          <p:nvPr>
            <p:ph sz="quarter" idx="1"/>
          </p:nvPr>
        </p:nvSpPr>
        <p:spPr/>
        <p:txBody>
          <a:bodyPr>
            <a:normAutofit/>
          </a:bodyPr>
          <a:lstStyle/>
          <a:p>
            <a:pPr marL="342900" indent="-342900">
              <a:buFont typeface="+mj-lt"/>
              <a:buAutoNum type="arabicPeriod"/>
            </a:pPr>
            <a:r>
              <a:rPr lang="en-US" sz="3600" dirty="0" smtClean="0"/>
              <a:t>Study population</a:t>
            </a:r>
          </a:p>
          <a:p>
            <a:pPr marL="342900" indent="-342900">
              <a:buFont typeface="+mj-lt"/>
              <a:buAutoNum type="arabicPeriod"/>
            </a:pPr>
            <a:r>
              <a:rPr lang="en-US" sz="3600" dirty="0" smtClean="0"/>
              <a:t>Predictor variables</a:t>
            </a:r>
          </a:p>
          <a:p>
            <a:pPr marL="342900" indent="-342900">
              <a:buFont typeface="+mj-lt"/>
              <a:buAutoNum type="arabicPeriod"/>
            </a:pPr>
            <a:r>
              <a:rPr lang="en-US" sz="3600" dirty="0" smtClean="0"/>
              <a:t>Outcome</a:t>
            </a:r>
          </a:p>
          <a:p>
            <a:pPr marL="342900" indent="-342900">
              <a:buFont typeface="+mj-lt"/>
              <a:buAutoNum type="arabicPeriod"/>
            </a:pPr>
            <a:r>
              <a:rPr lang="en-US" sz="3600" dirty="0" smtClean="0"/>
              <a:t>Accuracy</a:t>
            </a:r>
          </a:p>
          <a:p>
            <a:pPr marL="342900" indent="-342900">
              <a:buFont typeface="+mj-lt"/>
              <a:buAutoNum type="arabicPeriod"/>
            </a:pPr>
            <a:r>
              <a:rPr lang="en-US" sz="3600" dirty="0" smtClean="0"/>
              <a:t>Transportability</a:t>
            </a:r>
            <a:endParaRPr lang="en-US" sz="3600" dirty="0"/>
          </a:p>
        </p:txBody>
      </p:sp>
    </p:spTree>
    <p:extLst>
      <p:ext uri="{BB962C8B-B14F-4D97-AF65-F5344CB8AC3E}">
        <p14:creationId xmlns:p14="http://schemas.microsoft.com/office/powerpoint/2010/main" val="351274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en-US" dirty="0" smtClean="0"/>
              <a:t>Study population</a:t>
            </a:r>
            <a:endParaRPr lang="en-US" dirty="0"/>
          </a:p>
        </p:txBody>
      </p:sp>
      <p:sp>
        <p:nvSpPr>
          <p:cNvPr id="3" name="Content Placeholder 2"/>
          <p:cNvSpPr>
            <a:spLocks noGrp="1"/>
          </p:cNvSpPr>
          <p:nvPr>
            <p:ph sz="quarter" idx="1"/>
          </p:nvPr>
        </p:nvSpPr>
        <p:spPr/>
        <p:txBody>
          <a:bodyPr>
            <a:normAutofit/>
          </a:bodyPr>
          <a:lstStyle/>
          <a:p>
            <a:r>
              <a:rPr lang="en-US" sz="2800" dirty="0" smtClean="0"/>
              <a:t>Source</a:t>
            </a:r>
          </a:p>
          <a:p>
            <a:pPr lvl="1"/>
            <a:r>
              <a:rPr lang="en-US" sz="2400" dirty="0" smtClean="0"/>
              <a:t>Prospective cohort is best</a:t>
            </a:r>
          </a:p>
          <a:p>
            <a:pPr lvl="1"/>
            <a:r>
              <a:rPr lang="en-US" sz="2400" dirty="0" smtClean="0"/>
              <a:t>Retrospective collection inaccurate and incomplete</a:t>
            </a:r>
          </a:p>
          <a:p>
            <a:pPr lvl="1"/>
            <a:r>
              <a:rPr lang="en-US" sz="2400" dirty="0" smtClean="0"/>
              <a:t>RCTs poorly generalizable, may miss important predictors</a:t>
            </a:r>
          </a:p>
          <a:p>
            <a:endParaRPr lang="en-US" sz="2800" dirty="0" smtClean="0"/>
          </a:p>
          <a:p>
            <a:r>
              <a:rPr lang="en-US" sz="2800" dirty="0" smtClean="0"/>
              <a:t>Setting</a:t>
            </a:r>
          </a:p>
          <a:p>
            <a:pPr lvl="1"/>
            <a:r>
              <a:rPr lang="en-US" sz="2500" dirty="0" smtClean="0"/>
              <a:t>Country, inpatient vs outpatient, tertiary vs primary care, ward (ER vs ICU vs medicine vs surgery)</a:t>
            </a:r>
          </a:p>
        </p:txBody>
      </p:sp>
    </p:spTree>
    <p:extLst>
      <p:ext uri="{BB962C8B-B14F-4D97-AF65-F5344CB8AC3E}">
        <p14:creationId xmlns:p14="http://schemas.microsoft.com/office/powerpoint/2010/main" val="320391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en-US" dirty="0" smtClean="0"/>
              <a:t>Study population</a:t>
            </a:r>
            <a:endParaRPr lang="en-US" dirty="0"/>
          </a:p>
        </p:txBody>
      </p:sp>
      <p:sp>
        <p:nvSpPr>
          <p:cNvPr id="3" name="Content Placeholder 2"/>
          <p:cNvSpPr>
            <a:spLocks noGrp="1"/>
          </p:cNvSpPr>
          <p:nvPr>
            <p:ph sz="quarter" idx="1"/>
          </p:nvPr>
        </p:nvSpPr>
        <p:spPr/>
        <p:txBody>
          <a:bodyPr>
            <a:normAutofit/>
          </a:bodyPr>
          <a:lstStyle/>
          <a:p>
            <a:r>
              <a:rPr lang="en-US" sz="2800" dirty="0" smtClean="0"/>
              <a:t>Patients</a:t>
            </a:r>
          </a:p>
          <a:p>
            <a:pPr lvl="1"/>
            <a:r>
              <a:rPr lang="en-US" sz="2500" dirty="0" smtClean="0"/>
              <a:t>Inclusion/exclusion</a:t>
            </a:r>
          </a:p>
          <a:p>
            <a:pPr lvl="1"/>
            <a:r>
              <a:rPr lang="en-US" sz="2500" dirty="0" smtClean="0"/>
              <a:t>Consecutive vs selective enrolment</a:t>
            </a:r>
          </a:p>
          <a:p>
            <a:pPr lvl="1"/>
            <a:r>
              <a:rPr lang="en-US" sz="2500" dirty="0" smtClean="0"/>
              <a:t>SCRAPP mnemonic</a:t>
            </a:r>
          </a:p>
          <a:p>
            <a:endParaRPr lang="en-US" sz="2800" dirty="0" smtClean="0"/>
          </a:p>
          <a:p>
            <a:r>
              <a:rPr lang="en-US" sz="2800" dirty="0" smtClean="0"/>
              <a:t>Representation</a:t>
            </a:r>
          </a:p>
          <a:p>
            <a:pPr lvl="1"/>
            <a:r>
              <a:rPr lang="en-US" sz="2500" dirty="0" smtClean="0"/>
              <a:t>Predictor variables present in sufficient number of patients to avoid type 2 error in statistical model development (“powered”)</a:t>
            </a:r>
            <a:endParaRPr lang="en-US" sz="2500" dirty="0"/>
          </a:p>
        </p:txBody>
      </p:sp>
    </p:spTree>
    <p:extLst>
      <p:ext uri="{BB962C8B-B14F-4D97-AF65-F5344CB8AC3E}">
        <p14:creationId xmlns:p14="http://schemas.microsoft.com/office/powerpoint/2010/main" val="40802467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278</TotalTime>
  <Words>2559</Words>
  <Application>Microsoft Macintosh PowerPoint</Application>
  <PresentationFormat>On-screen Show (4:3)</PresentationFormat>
  <Paragraphs>438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Median</vt:lpstr>
      <vt:lpstr>Is there a crack in my crystal ball?</vt:lpstr>
      <vt:lpstr>Clinical Prediction Rules are Everywhere! (Examples extracted from MedCalc and Qx Calculate)</vt:lpstr>
      <vt:lpstr>Steps to developing a clinical prediction rule (CPR)</vt:lpstr>
      <vt:lpstr>Derivation</vt:lpstr>
      <vt:lpstr>Derivation</vt:lpstr>
      <vt:lpstr>Validation</vt:lpstr>
      <vt:lpstr>Components of a CPR study</vt:lpstr>
      <vt:lpstr>Study population</vt:lpstr>
      <vt:lpstr>Study population</vt:lpstr>
      <vt:lpstr>Predictor variables</vt:lpstr>
      <vt:lpstr>Outcome</vt:lpstr>
      <vt:lpstr>Accuracy</vt:lpstr>
      <vt:lpstr>Let’s talk</vt:lpstr>
      <vt:lpstr>Diagnostic terms They apply to prognostic studies too!</vt:lpstr>
      <vt:lpstr>Diagnostic terms They apply to prognostic studies too!</vt:lpstr>
      <vt:lpstr>Diagnostic terms They apply to prognostic studies too!</vt:lpstr>
      <vt:lpstr>Some facts about diagnostic stats</vt:lpstr>
      <vt:lpstr>Bayesian probability</vt:lpstr>
      <vt:lpstr>Bayesian probability: The likelihood ratio</vt:lpstr>
      <vt:lpstr>The likelihood ratio: Example from the original CHADS2 study</vt:lpstr>
      <vt:lpstr>The likelihood ratio: Example from the original CHADS2 study</vt:lpstr>
      <vt:lpstr>A likelihood ratio needs to be applied to prior knowledge to be useful!</vt:lpstr>
      <vt:lpstr>Applying the CHADS2 ≥ or = 0 LRs</vt:lpstr>
      <vt:lpstr>Applying the LR to the pre-test probability and spitting out a post-test probability</vt:lpstr>
      <vt:lpstr>Applying the CHADS2 score</vt:lpstr>
      <vt:lpstr>Transportability</vt:lpstr>
      <vt:lpstr>Let’s critically appraise</vt:lpstr>
      <vt:lpstr>Study population: HAS-BLED</vt:lpstr>
      <vt:lpstr>Study population: HAS-BLED</vt:lpstr>
      <vt:lpstr>Predictor variables: HAS-BLED</vt:lpstr>
      <vt:lpstr>Predictor variables: HAS-BLED</vt:lpstr>
      <vt:lpstr>Predictor variables: HAS-BLED</vt:lpstr>
      <vt:lpstr>Outcome: HAS-BLED</vt:lpstr>
      <vt:lpstr>Accuracy: HAS-BLED</vt:lpstr>
      <vt:lpstr>Accuracy: HAS-BLED</vt:lpstr>
      <vt:lpstr>Accuracy: HAS-BLED</vt:lpstr>
      <vt:lpstr>Transportability: HAS-BLED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CRITICALLY APPRAISING CLINICAL PREDICTION RULES: Are There Cracks in my Crystal Ball?</dc:title>
  <dc:creator>Author Author</dc:creator>
  <cp:lastModifiedBy>Author Author</cp:lastModifiedBy>
  <cp:revision>62</cp:revision>
  <cp:lastPrinted>2013-05-28T00:07:18Z</cp:lastPrinted>
  <dcterms:created xsi:type="dcterms:W3CDTF">2013-04-28T22:37:25Z</dcterms:created>
  <dcterms:modified xsi:type="dcterms:W3CDTF">2013-05-31T03:44:34Z</dcterms:modified>
</cp:coreProperties>
</file>